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2" r:id="rId5"/>
    <p:sldId id="263" r:id="rId6"/>
    <p:sldId id="257" r:id="rId7"/>
    <p:sldId id="273" r:id="rId8"/>
    <p:sldId id="261" r:id="rId9"/>
    <p:sldId id="267" r:id="rId10"/>
    <p:sldId id="270" r:id="rId11"/>
    <p:sldId id="260" r:id="rId12"/>
    <p:sldId id="268" r:id="rId13"/>
    <p:sldId id="272" r:id="rId14"/>
    <p:sldId id="269" r:id="rId15"/>
    <p:sldId id="271" r:id="rId16"/>
    <p:sldId id="274" r:id="rId17"/>
    <p:sldId id="264"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p:cViewPr>
        <p:scale>
          <a:sx n="76" d="100"/>
          <a:sy n="76" d="100"/>
        </p:scale>
        <p:origin x="-1188"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23E4E6D-9C87-4146-8807-14A6198589F4}" type="datetimeFigureOut">
              <a:rPr lang="ru-RU" smtClean="0"/>
              <a:pPr/>
              <a:t>20.08.2021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46D16E-544C-4375-89E0-81C344F6A0A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3E4E6D-9C87-4146-8807-14A6198589F4}" type="datetimeFigureOut">
              <a:rPr lang="ru-RU" smtClean="0"/>
              <a:pPr/>
              <a:t>20.08.2021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46D16E-544C-4375-89E0-81C344F6A0A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3E4E6D-9C87-4146-8807-14A6198589F4}" type="datetimeFigureOut">
              <a:rPr lang="ru-RU" smtClean="0"/>
              <a:pPr/>
              <a:t>20.08.2021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46D16E-544C-4375-89E0-81C344F6A0A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23E4E6D-9C87-4146-8807-14A6198589F4}" type="datetimeFigureOut">
              <a:rPr lang="ru-RU" smtClean="0"/>
              <a:pPr/>
              <a:t>20.08.2021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46D16E-544C-4375-89E0-81C344F6A0A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23E4E6D-9C87-4146-8807-14A6198589F4}" type="datetimeFigureOut">
              <a:rPr lang="ru-RU" smtClean="0"/>
              <a:pPr/>
              <a:t>20.08.2021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046D16E-544C-4375-89E0-81C344F6A0A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23E4E6D-9C87-4146-8807-14A6198589F4}" type="datetimeFigureOut">
              <a:rPr lang="ru-RU" smtClean="0"/>
              <a:pPr/>
              <a:t>20.08.2021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46D16E-544C-4375-89E0-81C344F6A0A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23E4E6D-9C87-4146-8807-14A6198589F4}" type="datetimeFigureOut">
              <a:rPr lang="ru-RU" smtClean="0"/>
              <a:pPr/>
              <a:t>20.08.2021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046D16E-544C-4375-89E0-81C344F6A0A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23E4E6D-9C87-4146-8807-14A6198589F4}" type="datetimeFigureOut">
              <a:rPr lang="ru-RU" smtClean="0"/>
              <a:pPr/>
              <a:t>20.08.2021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046D16E-544C-4375-89E0-81C344F6A0A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23E4E6D-9C87-4146-8807-14A6198589F4}" type="datetimeFigureOut">
              <a:rPr lang="ru-RU" smtClean="0"/>
              <a:pPr/>
              <a:t>20.08.2021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046D16E-544C-4375-89E0-81C344F6A0A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23E4E6D-9C87-4146-8807-14A6198589F4}" type="datetimeFigureOut">
              <a:rPr lang="ru-RU" smtClean="0"/>
              <a:pPr/>
              <a:t>20.08.2021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46D16E-544C-4375-89E0-81C344F6A0A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23E4E6D-9C87-4146-8807-14A6198589F4}" type="datetimeFigureOut">
              <a:rPr lang="ru-RU" smtClean="0"/>
              <a:pPr/>
              <a:t>20.08.2021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046D16E-544C-4375-89E0-81C344F6A0A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3E4E6D-9C87-4146-8807-14A6198589F4}" type="datetimeFigureOut">
              <a:rPr lang="ru-RU" smtClean="0"/>
              <a:pPr/>
              <a:t>20.08.2021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46D16E-544C-4375-89E0-81C344F6A0A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1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allfor-woman.ru/zdorove/hronoterapiya" TargetMode="External"/><Relationship Id="rId2" Type="http://schemas.openxmlformats.org/officeDocument/2006/relationships/hyperlink" Target="http://mybeautydoctor.ru/blog/43095257164/Bolezni-i-lekarstva---hronoterapiy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785918" y="2143116"/>
            <a:ext cx="5857916" cy="1612901"/>
          </a:xfrm>
        </p:spPr>
        <p:style>
          <a:lnRef idx="2">
            <a:schemeClr val="accent3"/>
          </a:lnRef>
          <a:fillRef idx="1">
            <a:schemeClr val="lt1"/>
          </a:fillRef>
          <a:effectRef idx="0">
            <a:schemeClr val="accent3"/>
          </a:effectRef>
          <a:fontRef idx="minor">
            <a:schemeClr val="dk1"/>
          </a:fontRef>
        </p:style>
        <p:txBody>
          <a:bodyPr>
            <a:noAutofit/>
          </a:bodyPr>
          <a:lstStyle/>
          <a:p>
            <a:r>
              <a:rPr lang="kk-KZ" sz="4800" dirty="0" smtClean="0">
                <a:solidFill>
                  <a:srgbClr val="7030A0"/>
                </a:solidFill>
                <a:latin typeface="Times New Roman" pitchFamily="18" charset="0"/>
                <a:cs typeface="Times New Roman" pitchFamily="18" charset="0"/>
              </a:rPr>
              <a:t>Хронофармакология</a:t>
            </a:r>
            <a:r>
              <a:rPr lang="ru-RU" sz="4800" dirty="0" smtClean="0">
                <a:solidFill>
                  <a:srgbClr val="7030A0"/>
                </a:solidFill>
                <a:latin typeface="Times New Roman" pitchFamily="18" charset="0"/>
                <a:cs typeface="Times New Roman" pitchFamily="18" charset="0"/>
              </a:rPr>
              <a:t> </a:t>
            </a:r>
            <a:br>
              <a:rPr lang="ru-RU" sz="4800" dirty="0" smtClean="0">
                <a:solidFill>
                  <a:srgbClr val="7030A0"/>
                </a:solidFill>
                <a:latin typeface="Times New Roman" pitchFamily="18" charset="0"/>
                <a:cs typeface="Times New Roman" pitchFamily="18" charset="0"/>
              </a:rPr>
            </a:br>
            <a:r>
              <a:rPr lang="ru-RU" sz="4800" dirty="0" smtClean="0">
                <a:solidFill>
                  <a:srgbClr val="7030A0"/>
                </a:solidFill>
                <a:latin typeface="Times New Roman" pitchFamily="18" charset="0"/>
                <a:cs typeface="Times New Roman" pitchFamily="18" charset="0"/>
              </a:rPr>
              <a:t>ж</a:t>
            </a:r>
            <a:r>
              <a:rPr lang="kk-KZ" sz="4800" dirty="0" smtClean="0">
                <a:solidFill>
                  <a:srgbClr val="7030A0"/>
                </a:solidFill>
                <a:latin typeface="Times New Roman" pitchFamily="18" charset="0"/>
                <a:cs typeface="Times New Roman" pitchFamily="18" charset="0"/>
              </a:rPr>
              <a:t>әне хронотерапия</a:t>
            </a:r>
            <a:endParaRPr lang="ru-RU" sz="4800" dirty="0">
              <a:solidFill>
                <a:srgbClr val="7030A0"/>
              </a:solidFill>
              <a:latin typeface="Times New Roman" pitchFamily="18" charset="0"/>
              <a:cs typeface="Times New Roman" pitchFamily="18" charset="0"/>
            </a:endParaRPr>
          </a:p>
        </p:txBody>
      </p:sp>
      <p:pic>
        <p:nvPicPr>
          <p:cNvPr id="1026" name="Picture 2" descr="C:\Documents and Settings\User\Рабочий стол\хроно мож\1_43.jpg"/>
          <p:cNvPicPr>
            <a:picLocks noChangeAspect="1" noChangeArrowheads="1"/>
          </p:cNvPicPr>
          <p:nvPr/>
        </p:nvPicPr>
        <p:blipFill>
          <a:blip r:embed="rId2"/>
          <a:srcRect/>
          <a:stretch>
            <a:fillRect/>
          </a:stretch>
        </p:blipFill>
        <p:spPr bwMode="auto">
          <a:xfrm>
            <a:off x="571472" y="3867832"/>
            <a:ext cx="2571768" cy="2694233"/>
          </a:xfrm>
          <a:prstGeom prst="rect">
            <a:avLst/>
          </a:prstGeom>
          <a:noFill/>
        </p:spPr>
      </p:pic>
      <p:pic>
        <p:nvPicPr>
          <p:cNvPr id="5" name="Picture 7" descr="C:\Users\dell\Downloads\логотип казну.png"/>
          <p:cNvPicPr>
            <a:picLocks noChangeAspect="1" noChangeArrowheads="1"/>
          </p:cNvPicPr>
          <p:nvPr/>
        </p:nvPicPr>
        <p:blipFill>
          <a:blip r:embed="rId3"/>
          <a:srcRect/>
          <a:stretch>
            <a:fillRect/>
          </a:stretch>
        </p:blipFill>
        <p:spPr bwMode="auto">
          <a:xfrm>
            <a:off x="0" y="0"/>
            <a:ext cx="2214554" cy="22145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Прямоугольник 5"/>
          <p:cNvSpPr/>
          <p:nvPr/>
        </p:nvSpPr>
        <p:spPr>
          <a:xfrm>
            <a:off x="2214546" y="428604"/>
            <a:ext cx="4643438" cy="1200329"/>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ctr" fontAlgn="auto">
              <a:spcBef>
                <a:spcPts val="0"/>
              </a:spcBef>
              <a:spcAft>
                <a:spcPts val="0"/>
              </a:spcAft>
              <a:defRPr/>
            </a:pPr>
            <a:r>
              <a:rPr lang="kk-KZ"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Times New Roman" pitchFamily="18" charset="0"/>
                <a:cs typeface="Times New Roman" pitchFamily="18" charset="0"/>
              </a:rPr>
              <a:t>Әл-Фараби  атындағы  Қазақ  Ұлттық   Университеті</a:t>
            </a:r>
          </a:p>
          <a:p>
            <a:pPr algn="ctr" fontAlgn="auto">
              <a:spcBef>
                <a:spcPts val="0"/>
              </a:spcBef>
              <a:spcAft>
                <a:spcPts val="0"/>
              </a:spcAft>
              <a:defRPr/>
            </a:pPr>
            <a:r>
              <a:rPr lang="kk-KZ"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Arial" charset="0"/>
              </a:rPr>
              <a:t>Биология және  Биотехнология факультеті</a:t>
            </a:r>
          </a:p>
        </p:txBody>
      </p:sp>
      <p:pic>
        <p:nvPicPr>
          <p:cNvPr id="7" name="Picture 10" descr="F:\kNphpc-ihXU.jpg"/>
          <p:cNvPicPr>
            <a:picLocks noChangeAspect="1" noChangeArrowheads="1"/>
          </p:cNvPicPr>
          <p:nvPr/>
        </p:nvPicPr>
        <p:blipFill>
          <a:blip r:embed="rId4"/>
          <a:srcRect/>
          <a:stretch>
            <a:fillRect/>
          </a:stretch>
        </p:blipFill>
        <p:spPr bwMode="auto">
          <a:xfrm>
            <a:off x="6888565" y="0"/>
            <a:ext cx="2255435" cy="21431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1142984"/>
            <a:ext cx="8229600" cy="4525963"/>
          </a:xfrm>
        </p:spPr>
        <p:txBody>
          <a:bodyPr>
            <a:normAutofit/>
          </a:bodyPr>
          <a:lstStyle/>
          <a:p>
            <a:pPr lvl="1" algn="just">
              <a:lnSpc>
                <a:spcPct val="80000"/>
              </a:lnSpc>
              <a:buFont typeface="Arial" pitchFamily="34" charset="0"/>
              <a:buChar char="•"/>
            </a:pPr>
            <a:r>
              <a:rPr lang="kk-KZ" sz="2400" dirty="0" smtClean="0">
                <a:latin typeface="Times New Roman" pitchFamily="18" charset="0"/>
                <a:cs typeface="Times New Roman" pitchFamily="18" charset="0"/>
              </a:rPr>
              <a:t>Рак ауруын емдеу кезінде,  дәрілерді  түнде максималды түрде әсер ететін уақытта, яғни  ісік клеткаларының активизациясы жүретін уақытта қабылдау қажет.  Сол кезде, сау клеткаларға  дәрілердің әсері және химиотерапияның кері әсері аз болады.</a:t>
            </a:r>
            <a:br>
              <a:rPr lang="kk-KZ" sz="2400" dirty="0" smtClean="0">
                <a:latin typeface="Times New Roman" pitchFamily="18" charset="0"/>
                <a:cs typeface="Times New Roman" pitchFamily="18" charset="0"/>
              </a:rPr>
            </a:br>
            <a:endParaRPr lang="kk-KZ" sz="2400" dirty="0" smtClean="0">
              <a:latin typeface="Times New Roman" pitchFamily="18" charset="0"/>
              <a:cs typeface="Times New Roman" pitchFamily="18" charset="0"/>
            </a:endParaRPr>
          </a:p>
          <a:p>
            <a:endParaRPr lang="ru-RU" dirty="0"/>
          </a:p>
        </p:txBody>
      </p:sp>
      <p:pic>
        <p:nvPicPr>
          <p:cNvPr id="8194" name="Picture 2" descr="C:\Documents and Settings\User\Рабочий стол\хроно мож\562713_601868979842615_998746587_n.jpg"/>
          <p:cNvPicPr>
            <a:picLocks noChangeAspect="1" noChangeArrowheads="1"/>
          </p:cNvPicPr>
          <p:nvPr/>
        </p:nvPicPr>
        <p:blipFill>
          <a:blip r:embed="rId2"/>
          <a:srcRect/>
          <a:stretch>
            <a:fillRect/>
          </a:stretch>
        </p:blipFill>
        <p:spPr bwMode="auto">
          <a:xfrm>
            <a:off x="1071538" y="3357562"/>
            <a:ext cx="3636066" cy="2428892"/>
          </a:xfrm>
          <a:prstGeom prst="rect">
            <a:avLst/>
          </a:prstGeom>
          <a:noFill/>
        </p:spPr>
      </p:pic>
      <p:pic>
        <p:nvPicPr>
          <p:cNvPr id="8195" name="Picture 3" descr="C:\Documents and Settings\User\Рабочий стол\хроно мож\imagesCAJOQJCB.jpg"/>
          <p:cNvPicPr>
            <a:picLocks noChangeAspect="1" noChangeArrowheads="1"/>
          </p:cNvPicPr>
          <p:nvPr/>
        </p:nvPicPr>
        <p:blipFill>
          <a:blip r:embed="rId3"/>
          <a:srcRect/>
          <a:stretch>
            <a:fillRect/>
          </a:stretch>
        </p:blipFill>
        <p:spPr bwMode="auto">
          <a:xfrm>
            <a:off x="4929190" y="3357562"/>
            <a:ext cx="3361637" cy="235745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52400" y="76200"/>
            <a:ext cx="8915400" cy="4185761"/>
          </a:xfrm>
          <a:prstGeom prst="rect">
            <a:avLst/>
          </a:prstGeom>
          <a:noFill/>
          <a:ln w="9525">
            <a:noFill/>
            <a:miter lim="800000"/>
            <a:headEnd/>
            <a:tailEnd/>
          </a:ln>
        </p:spPr>
        <p:txBody>
          <a:bodyPr>
            <a:spAutoFit/>
          </a:bodyPr>
          <a:lstStyle/>
          <a:p>
            <a:pPr algn="just">
              <a:spcBef>
                <a:spcPct val="50000"/>
              </a:spcBef>
            </a:pPr>
            <a:r>
              <a:rPr lang="ru-RU" sz="2800" dirty="0" err="1" smtClean="0">
                <a:solidFill>
                  <a:srgbClr val="FF3300"/>
                </a:solidFill>
                <a:latin typeface="Times New Roman" pitchFamily="18" charset="0"/>
                <a:cs typeface="Times New Roman" pitchFamily="18" charset="0"/>
              </a:rPr>
              <a:t>Хронотерапия</a:t>
            </a:r>
            <a:r>
              <a:rPr lang="ru-RU" sz="2800" dirty="0" smtClean="0">
                <a:solidFill>
                  <a:srgbClr val="FF33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a:t>
            </a:r>
            <a:r>
              <a:rPr lang="kk-KZ" sz="2800" dirty="0" smtClean="0">
                <a:latin typeface="Times New Roman" pitchFamily="18" charset="0"/>
                <a:cs typeface="Times New Roman" pitchFamily="18" charset="0"/>
              </a:rPr>
              <a:t> мерзімді процестерді ескере отырып емдеу шараларын қолданады. Әдетте адамның негізгі ағзаларының әрекеттік белсенділігінің аумалы жағдайларын жасқа және жынысқа байланысты бөлуге болады. Еркектерде бауыр,көкбауыр және асқазанның қызметі үш рет 5-6,10 және 18жаста,ал әйелдерде </a:t>
            </a:r>
            <a:r>
              <a:rPr lang="ru-RU" sz="2800" dirty="0" smtClean="0">
                <a:latin typeface="Times New Roman" pitchFamily="18" charset="0"/>
                <a:cs typeface="Times New Roman" pitchFamily="18" charset="0"/>
              </a:rPr>
              <a:t>тек 7-8 </a:t>
            </a:r>
            <a:r>
              <a:rPr lang="ru-RU" sz="2800" dirty="0" err="1" smtClean="0">
                <a:latin typeface="Times New Roman" pitchFamily="18" charset="0"/>
                <a:cs typeface="Times New Roman" pitchFamily="18" charset="0"/>
              </a:rPr>
              <a:t>жаста</a:t>
            </a:r>
            <a:r>
              <a:rPr lang="ru-RU" sz="2800" dirty="0" smtClean="0">
                <a:latin typeface="Times New Roman" pitchFamily="18" charset="0"/>
                <a:cs typeface="Times New Roman" pitchFamily="18" charset="0"/>
              </a:rPr>
              <a:t> </a:t>
            </a:r>
            <a:r>
              <a:rPr lang="kk-KZ" sz="2800" dirty="0" smtClean="0">
                <a:latin typeface="Times New Roman" pitchFamily="18" charset="0"/>
                <a:cs typeface="Times New Roman" pitchFamily="18" charset="0"/>
              </a:rPr>
              <a:t>әлсірейді. Жүректің аумалы жері ұлдардың </a:t>
            </a:r>
            <a:r>
              <a:rPr lang="ru-RU" sz="2800" dirty="0" smtClean="0">
                <a:latin typeface="Times New Roman" pitchFamily="18" charset="0"/>
                <a:cs typeface="Times New Roman" pitchFamily="18" charset="0"/>
              </a:rPr>
              <a:t>10 </a:t>
            </a:r>
            <a:r>
              <a:rPr lang="ru-RU" sz="2800" dirty="0" err="1" smtClean="0">
                <a:latin typeface="Times New Roman" pitchFamily="18" charset="0"/>
                <a:cs typeface="Times New Roman" pitchFamily="18" charset="0"/>
              </a:rPr>
              <a:t>жасында</a:t>
            </a:r>
            <a:r>
              <a:rPr lang="ru-RU" sz="2800" dirty="0" smtClean="0">
                <a:latin typeface="Times New Roman" pitchFamily="18" charset="0"/>
                <a:cs typeface="Times New Roman" pitchFamily="18" charset="0"/>
              </a:rPr>
              <a:t>, ал </a:t>
            </a:r>
            <a:r>
              <a:rPr lang="ru-RU" sz="2800" dirty="0" err="1" smtClean="0">
                <a:latin typeface="Times New Roman" pitchFamily="18" charset="0"/>
                <a:cs typeface="Times New Roman" pitchFamily="18" charset="0"/>
              </a:rPr>
              <a:t>қыздарда </a:t>
            </a:r>
            <a:r>
              <a:rPr lang="ru-RU" sz="2800" dirty="0" smtClean="0">
                <a:latin typeface="Times New Roman" pitchFamily="18" charset="0"/>
                <a:cs typeface="Times New Roman" pitchFamily="18" charset="0"/>
              </a:rPr>
              <a:t>7 </a:t>
            </a:r>
            <a:r>
              <a:rPr lang="ru-RU" sz="2800" dirty="0" err="1" smtClean="0">
                <a:latin typeface="Times New Roman" pitchFamily="18" charset="0"/>
                <a:cs typeface="Times New Roman" pitchFamily="18" charset="0"/>
              </a:rPr>
              <a:t>жасында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байқалады</a:t>
            </a:r>
            <a:r>
              <a:rPr lang="ru-RU" sz="2800" dirty="0" smtClean="0">
                <a:latin typeface="Times New Roman" pitchFamily="18" charset="0"/>
                <a:cs typeface="Times New Roman" pitchFamily="18" charset="0"/>
              </a:rPr>
              <a:t>.</a:t>
            </a:r>
          </a:p>
          <a:p>
            <a:pPr>
              <a:spcBef>
                <a:spcPct val="50000"/>
              </a:spcBef>
            </a:pPr>
            <a:r>
              <a:rPr lang="kk-KZ" sz="2800" dirty="0" smtClean="0">
                <a:solidFill>
                  <a:srgbClr val="FF0000"/>
                </a:solidFill>
                <a:latin typeface="Times New Roman" pitchFamily="18" charset="0"/>
                <a:cs typeface="Times New Roman" pitchFamily="18" charset="0"/>
              </a:rPr>
              <a:t>Хронофармакология </a:t>
            </a:r>
            <a:r>
              <a:rPr lang="kk-KZ" sz="2800" dirty="0" smtClean="0">
                <a:latin typeface="Times New Roman" pitchFamily="18" charset="0"/>
                <a:cs typeface="Times New Roman" pitchFamily="18" charset="0"/>
              </a:rPr>
              <a:t>– хронотерапияның негізі.</a:t>
            </a:r>
            <a:endParaRPr lang="kk-KZ" sz="2800" dirty="0">
              <a:latin typeface="Times New Roman" pitchFamily="18" charset="0"/>
              <a:cs typeface="Times New Roman" pitchFamily="18" charset="0"/>
            </a:endParaRPr>
          </a:p>
        </p:txBody>
      </p:sp>
      <p:sp>
        <p:nvSpPr>
          <p:cNvPr id="16387" name="Oval 3"/>
          <p:cNvSpPr>
            <a:spLocks noChangeArrowheads="1"/>
          </p:cNvSpPr>
          <p:nvPr/>
        </p:nvSpPr>
        <p:spPr bwMode="auto">
          <a:xfrm>
            <a:off x="152400" y="4500570"/>
            <a:ext cx="8610600" cy="2205030"/>
          </a:xfrm>
          <a:prstGeom prst="ellipse">
            <a:avLst/>
          </a:prstGeom>
          <a:solidFill>
            <a:srgbClr val="CCFFCC"/>
          </a:solidFill>
          <a:ln w="9525">
            <a:solidFill>
              <a:schemeClr val="tx1"/>
            </a:solidFill>
            <a:round/>
            <a:headEnd/>
            <a:tailEnd/>
          </a:ln>
        </p:spPr>
        <p:txBody>
          <a:bodyPr wrap="none" anchor="ctr"/>
          <a:lstStyle/>
          <a:p>
            <a:endParaRPr lang="ru-RU"/>
          </a:p>
        </p:txBody>
      </p:sp>
      <p:sp>
        <p:nvSpPr>
          <p:cNvPr id="16388" name="Oval 4"/>
          <p:cNvSpPr>
            <a:spLocks noChangeArrowheads="1"/>
          </p:cNvSpPr>
          <p:nvPr/>
        </p:nvSpPr>
        <p:spPr bwMode="auto">
          <a:xfrm>
            <a:off x="1752600" y="5500702"/>
            <a:ext cx="5715000" cy="1204898"/>
          </a:xfrm>
          <a:prstGeom prst="ellipse">
            <a:avLst/>
          </a:prstGeom>
          <a:solidFill>
            <a:srgbClr val="FFFFCC"/>
          </a:solidFill>
          <a:ln w="9525">
            <a:solidFill>
              <a:schemeClr val="tx1"/>
            </a:solidFill>
            <a:round/>
            <a:headEnd/>
            <a:tailEnd/>
          </a:ln>
        </p:spPr>
        <p:txBody>
          <a:bodyPr wrap="none" anchor="ctr"/>
          <a:lstStyle/>
          <a:p>
            <a:endParaRPr lang="ru-RU"/>
          </a:p>
        </p:txBody>
      </p:sp>
      <p:sp>
        <p:nvSpPr>
          <p:cNvPr id="16389" name="Text Box 5"/>
          <p:cNvSpPr txBox="1">
            <a:spLocks noChangeArrowheads="1"/>
          </p:cNvSpPr>
          <p:nvPr/>
        </p:nvSpPr>
        <p:spPr bwMode="auto">
          <a:xfrm>
            <a:off x="3000364" y="4929198"/>
            <a:ext cx="3886200" cy="369332"/>
          </a:xfrm>
          <a:prstGeom prst="rect">
            <a:avLst/>
          </a:prstGeom>
          <a:noFill/>
          <a:ln w="9525">
            <a:noFill/>
            <a:miter lim="800000"/>
            <a:headEnd/>
            <a:tailEnd/>
          </a:ln>
        </p:spPr>
        <p:txBody>
          <a:bodyPr>
            <a:spAutoFit/>
          </a:bodyPr>
          <a:lstStyle/>
          <a:p>
            <a:pPr>
              <a:spcBef>
                <a:spcPct val="50000"/>
              </a:spcBef>
            </a:pPr>
            <a:r>
              <a:rPr lang="ru-RU" dirty="0"/>
              <a:t> </a:t>
            </a:r>
            <a:r>
              <a:rPr lang="ru-RU" dirty="0" smtClean="0"/>
              <a:t>             ХРОНОТЕРАПИЯ</a:t>
            </a:r>
            <a:endParaRPr lang="ru-RU" dirty="0"/>
          </a:p>
        </p:txBody>
      </p:sp>
      <p:sp>
        <p:nvSpPr>
          <p:cNvPr id="16390" name="Text Box 6"/>
          <p:cNvSpPr txBox="1">
            <a:spLocks noChangeArrowheads="1"/>
          </p:cNvSpPr>
          <p:nvPr/>
        </p:nvSpPr>
        <p:spPr bwMode="auto">
          <a:xfrm>
            <a:off x="3276600" y="5791200"/>
            <a:ext cx="3200400" cy="400110"/>
          </a:xfrm>
          <a:prstGeom prst="rect">
            <a:avLst/>
          </a:prstGeom>
          <a:noFill/>
          <a:ln w="9525">
            <a:noFill/>
            <a:miter lim="800000"/>
            <a:headEnd/>
            <a:tailEnd/>
          </a:ln>
        </p:spPr>
        <p:txBody>
          <a:bodyPr>
            <a:spAutoFit/>
          </a:bodyPr>
          <a:lstStyle/>
          <a:p>
            <a:pPr>
              <a:spcBef>
                <a:spcPct val="50000"/>
              </a:spcBef>
            </a:pPr>
            <a:r>
              <a:rPr lang="kk-KZ" sz="2000" dirty="0" smtClean="0"/>
              <a:t>   Хронофармакология</a:t>
            </a:r>
            <a:endParaRPr lang="kk-KZ"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latin typeface="Times New Roman" pitchFamily="18" charset="0"/>
                <a:cs typeface="Times New Roman" pitchFamily="18" charset="0"/>
              </a:rPr>
              <a:t>Проблеманың өзектілігі</a:t>
            </a:r>
            <a:endParaRPr lang="ru-RU" dirty="0"/>
          </a:p>
        </p:txBody>
      </p:sp>
      <p:sp>
        <p:nvSpPr>
          <p:cNvPr id="3" name="Содержимое 2"/>
          <p:cNvSpPr>
            <a:spLocks noGrp="1"/>
          </p:cNvSpPr>
          <p:nvPr>
            <p:ph idx="1"/>
          </p:nvPr>
        </p:nvSpPr>
        <p:spPr/>
        <p:txBody>
          <a:bodyPr>
            <a:normAutofit/>
          </a:bodyPr>
          <a:lstStyle/>
          <a:p>
            <a:pPr algn="just"/>
            <a:r>
              <a:rPr lang="kk-KZ" sz="2400" dirty="0" smtClean="0">
                <a:latin typeface="Times New Roman" pitchFamily="18" charset="0"/>
                <a:cs typeface="Times New Roman" pitchFamily="18" charset="0"/>
              </a:rPr>
              <a:t>Бүгінгі таңда хронотерапияда теориялық зерттеулер қатар, маңызды практикалық нәтижелер де бар. Бұл ғылым саласы АҚШ, Германия, Англия және т.б. мемлекеттерде қарқынды даму үстінде. Соңғы жылдары онкологияда, ревматологияда, хирургияда хронотерапияның үлкен жетістіктері  байқалады. Дәстүрлі  дәрілік  әдістер  ауруды емдеуге көмектесе алмаған жағдайда,  хронотерапия  осы ауруларды емдеуде үлкен эффект береді.</a:t>
            </a:r>
          </a:p>
          <a:p>
            <a:pPr algn="just"/>
            <a:endParaRPr lang="ru-RU" sz="2400" dirty="0" smtClean="0">
              <a:latin typeface="Times New Roman" pitchFamily="18" charset="0"/>
              <a:cs typeface="Times New Roman" pitchFamily="18" charset="0"/>
            </a:endParaRPr>
          </a:p>
          <a:p>
            <a:endParaRPr lang="ru-RU" dirty="0"/>
          </a:p>
        </p:txBody>
      </p:sp>
      <p:pic>
        <p:nvPicPr>
          <p:cNvPr id="4" name="Picture 2" descr="C:\Documents and Settings\User\Рабочий стол\хроно мож\185885.jpg"/>
          <p:cNvPicPr>
            <a:picLocks noChangeAspect="1" noChangeArrowheads="1"/>
          </p:cNvPicPr>
          <p:nvPr/>
        </p:nvPicPr>
        <p:blipFill>
          <a:blip r:embed="rId2" cstate="print"/>
          <a:srcRect/>
          <a:stretch>
            <a:fillRect/>
          </a:stretch>
        </p:blipFill>
        <p:spPr bwMode="auto">
          <a:xfrm>
            <a:off x="7358082" y="0"/>
            <a:ext cx="1785918" cy="1785918"/>
          </a:xfrm>
          <a:prstGeom prst="rect">
            <a:avLst/>
          </a:prstGeom>
          <a:noFill/>
        </p:spPr>
      </p:pic>
      <p:pic>
        <p:nvPicPr>
          <p:cNvPr id="5122" name="Picture 2" descr="C:\Documents and Settings\User\Рабочий стол\хроно мож\imgpreviewCAQN7XT6.jpg"/>
          <p:cNvPicPr>
            <a:picLocks noChangeAspect="1" noChangeArrowheads="1"/>
          </p:cNvPicPr>
          <p:nvPr/>
        </p:nvPicPr>
        <p:blipFill>
          <a:blip r:embed="rId3"/>
          <a:srcRect/>
          <a:stretch>
            <a:fillRect/>
          </a:stretch>
        </p:blipFill>
        <p:spPr bwMode="auto">
          <a:xfrm>
            <a:off x="1285852" y="4697227"/>
            <a:ext cx="3464725" cy="1946474"/>
          </a:xfrm>
          <a:prstGeom prst="rect">
            <a:avLst/>
          </a:prstGeom>
          <a:noFill/>
        </p:spPr>
      </p:pic>
      <p:pic>
        <p:nvPicPr>
          <p:cNvPr id="5124" name="Picture 4" descr="C:\Documents and Settings\User\Рабочий стол\хроно мож\bsi-0351108.jpg"/>
          <p:cNvPicPr>
            <a:picLocks noChangeAspect="1" noChangeArrowheads="1"/>
          </p:cNvPicPr>
          <p:nvPr/>
        </p:nvPicPr>
        <p:blipFill>
          <a:blip r:embed="rId4"/>
          <a:srcRect/>
          <a:stretch>
            <a:fillRect/>
          </a:stretch>
        </p:blipFill>
        <p:spPr bwMode="auto">
          <a:xfrm>
            <a:off x="5214942" y="4625976"/>
            <a:ext cx="3216740" cy="201773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10000"/>
          </a:bodyPr>
          <a:lstStyle/>
          <a:p>
            <a:pPr algn="just"/>
            <a:r>
              <a:rPr lang="kk-KZ" dirty="0" smtClean="0">
                <a:latin typeface="Times New Roman" pitchFamily="18" charset="0"/>
                <a:cs typeface="Times New Roman" pitchFamily="18" charset="0"/>
              </a:rPr>
              <a:t>Хронотерапия жаңадан дамып келе жатқан ғылым, бірақ ғалымдардың активті жұмысы  барысында осы салада бірнеше  қызықты жаңалықтардың ашылды. Мысалы, әрбір адам ағзасында  өзінің индивидуалды  минуты бар екендігі дәлелденді. Дені сау адамда  ол - 60 секундтқа тең болса, ал ауру адамда  - бұл көрсеткіш  10-20 секундқа дейін азаяды. Өлім аузында жатқан адамдардың индивидуалды минуты бірнеше секундқа тең екен.</a:t>
            </a:r>
          </a:p>
          <a:p>
            <a:endParaRPr lang="ru-RU" dirty="0"/>
          </a:p>
        </p:txBody>
      </p:sp>
      <p:sp>
        <p:nvSpPr>
          <p:cNvPr id="4" name="Заголовок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r>
              <a:rPr lang="kk-KZ" dirty="0" smtClean="0">
                <a:solidFill>
                  <a:srgbClr val="7030A0"/>
                </a:solidFill>
                <a:latin typeface="Times New Roman" pitchFamily="18" charset="0"/>
                <a:cs typeface="Times New Roman" pitchFamily="18" charset="0"/>
              </a:rPr>
              <a:t>Зерттеудің жаңалығы</a:t>
            </a:r>
            <a:endParaRPr lang="ru-RU" dirty="0">
              <a:solidFill>
                <a:srgbClr val="7030A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r>
              <a:rPr lang="kk-KZ" dirty="0" smtClean="0">
                <a:solidFill>
                  <a:srgbClr val="7030A0"/>
                </a:solidFill>
                <a:latin typeface="Times New Roman" pitchFamily="18" charset="0"/>
                <a:cs typeface="Times New Roman" pitchFamily="18" charset="0"/>
              </a:rPr>
              <a:t>Зерттеудің жаңалығы</a:t>
            </a:r>
            <a:endParaRPr lang="ru-RU" dirty="0">
              <a:solidFill>
                <a:srgbClr val="7030A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lgn="just"/>
            <a:r>
              <a:rPr lang="kk-KZ" sz="2800" dirty="0" smtClean="0">
                <a:latin typeface="Times New Roman" pitchFamily="18" charset="0"/>
                <a:cs typeface="Times New Roman" pitchFamily="18" charset="0"/>
              </a:rPr>
              <a:t>Таңғаларлық жайт, бірақ  эффективтілігі жоқ деп танылған препараттар, хронотерапияны қолданған кезде  жақсы нәтижелер көрсетеді. Мысалы, американдық дәрігер Девид Хо хронотерапия ны қолданып,  ЖИТС мен ауыратын  10  адамның 7 –ін жазып шықты.</a:t>
            </a:r>
            <a:endParaRPr lang="ru-RU" sz="2800" dirty="0" smtClean="0">
              <a:latin typeface="Times New Roman" pitchFamily="18" charset="0"/>
              <a:cs typeface="Times New Roman" pitchFamily="18" charset="0"/>
            </a:endParaRPr>
          </a:p>
          <a:p>
            <a:endParaRPr lang="ru-RU" dirty="0"/>
          </a:p>
        </p:txBody>
      </p:sp>
      <p:pic>
        <p:nvPicPr>
          <p:cNvPr id="4098" name="Picture 2" descr="C:\Documents and Settings\User\Рабочий стол\хроно мож\blood-pressure-heart-attacks-and-chronotherapy-2.jpg"/>
          <p:cNvPicPr>
            <a:picLocks noChangeAspect="1" noChangeArrowheads="1"/>
          </p:cNvPicPr>
          <p:nvPr/>
        </p:nvPicPr>
        <p:blipFill>
          <a:blip r:embed="rId2"/>
          <a:srcRect/>
          <a:stretch>
            <a:fillRect/>
          </a:stretch>
        </p:blipFill>
        <p:spPr bwMode="auto">
          <a:xfrm>
            <a:off x="4786314" y="4071942"/>
            <a:ext cx="3738562" cy="2490817"/>
          </a:xfrm>
          <a:prstGeom prst="rect">
            <a:avLst/>
          </a:prstGeom>
          <a:ln>
            <a:noFill/>
          </a:ln>
          <a:effectLst>
            <a:softEdge rad="112500"/>
          </a:effectLst>
        </p:spPr>
      </p:pic>
      <p:pic>
        <p:nvPicPr>
          <p:cNvPr id="4099" name="Picture 3" descr="C:\Documents and Settings\User\Рабочий стол\хроно мож\3.jpg"/>
          <p:cNvPicPr>
            <a:picLocks noChangeAspect="1" noChangeArrowheads="1"/>
          </p:cNvPicPr>
          <p:nvPr/>
        </p:nvPicPr>
        <p:blipFill>
          <a:blip r:embed="rId3"/>
          <a:srcRect/>
          <a:stretch>
            <a:fillRect/>
          </a:stretch>
        </p:blipFill>
        <p:spPr bwMode="auto">
          <a:xfrm>
            <a:off x="1214414" y="4214818"/>
            <a:ext cx="3089694" cy="2357454"/>
          </a:xfrm>
          <a:prstGeom prst="rect">
            <a:avLst/>
          </a:prstGeom>
          <a:ln>
            <a:noFill/>
          </a:ln>
          <a:effectLst>
            <a:softEdge rad="11250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r>
              <a:rPr lang="kk-KZ" dirty="0" smtClean="0">
                <a:solidFill>
                  <a:srgbClr val="7030A0"/>
                </a:solidFill>
                <a:latin typeface="Times New Roman" pitchFamily="18" charset="0"/>
                <a:cs typeface="Times New Roman" pitchFamily="18" charset="0"/>
              </a:rPr>
              <a:t>Хронотерапияның болашағы</a:t>
            </a:r>
            <a:endParaRPr lang="ru-RU" dirty="0">
              <a:solidFill>
                <a:srgbClr val="7030A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lgn="just"/>
            <a:r>
              <a:rPr lang="ru-RU" sz="2800" dirty="0" err="1" smtClean="0">
                <a:latin typeface="Times New Roman" pitchFamily="18" charset="0"/>
                <a:cs typeface="Times New Roman" pitchFamily="18" charset="0"/>
              </a:rPr>
              <a:t>Бүгінгі таңда, </a:t>
            </a:r>
            <a:r>
              <a:rPr lang="ru-RU" sz="2800" dirty="0" err="1">
                <a:latin typeface="Times New Roman" pitchFamily="18" charset="0"/>
                <a:cs typeface="Times New Roman" pitchFamily="18" charset="0"/>
              </a:rPr>
              <a:t>х</a:t>
            </a:r>
            <a:r>
              <a:rPr lang="ru-RU" sz="2800" dirty="0" err="1" smtClean="0">
                <a:latin typeface="Times New Roman" pitchFamily="18" charset="0"/>
                <a:cs typeface="Times New Roman" pitchFamily="18" charset="0"/>
              </a:rPr>
              <a:t>ронотерапияның эффективтілігінің арқасында  көптеген дәрігерлер </a:t>
            </a:r>
            <a:r>
              <a:rPr lang="ru-RU" sz="2800" dirty="0" smtClean="0">
                <a:latin typeface="Times New Roman" pitchFamily="18" charset="0"/>
                <a:cs typeface="Times New Roman" pitchFamily="18" charset="0"/>
              </a:rPr>
              <a:t>мен </a:t>
            </a:r>
            <a:r>
              <a:rPr lang="ru-RU" sz="2800" dirty="0" err="1" smtClean="0">
                <a:latin typeface="Times New Roman" pitchFamily="18" charset="0"/>
                <a:cs typeface="Times New Roman" pitchFamily="18" charset="0"/>
              </a:rPr>
              <a:t>науқастар </a:t>
            </a:r>
            <a:r>
              <a:rPr lang="ru-RU" sz="2800" dirty="0" smtClean="0">
                <a:latin typeface="Times New Roman" pitchFamily="18" charset="0"/>
                <a:cs typeface="Times New Roman" pitchFamily="18" charset="0"/>
              </a:rPr>
              <a:t>осы </a:t>
            </a:r>
            <a:r>
              <a:rPr lang="ru-RU" sz="2800" dirty="0" err="1" smtClean="0">
                <a:latin typeface="Times New Roman" pitchFamily="18" charset="0"/>
                <a:cs typeface="Times New Roman" pitchFamily="18" charset="0"/>
              </a:rPr>
              <a:t>әдісті жақтауда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Активті</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зерттеу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программаларының жүргізілуі, алдағы </a:t>
            </a:r>
            <a:r>
              <a:rPr lang="ru-RU" sz="2800" dirty="0" smtClean="0">
                <a:latin typeface="Times New Roman" pitchFamily="18" charset="0"/>
                <a:cs typeface="Times New Roman" pitchFamily="18" charset="0"/>
              </a:rPr>
              <a:t>он </a:t>
            </a:r>
            <a:r>
              <a:rPr lang="ru-RU" sz="2800" dirty="0" err="1" smtClean="0">
                <a:latin typeface="Times New Roman" pitchFamily="18" charset="0"/>
                <a:cs typeface="Times New Roman" pitchFamily="18" charset="0"/>
              </a:rPr>
              <a:t>жылда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биоритмдер</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механизмін</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түсіну және нәтижелі емдеу</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әдістерінің дамуына</a:t>
            </a: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үміт береді</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pic>
        <p:nvPicPr>
          <p:cNvPr id="7170" name="Picture 2" descr="C:\Documents and Settings\User\Рабочий стол\хроно мож\12.jpg"/>
          <p:cNvPicPr>
            <a:picLocks noChangeAspect="1" noChangeArrowheads="1"/>
          </p:cNvPicPr>
          <p:nvPr/>
        </p:nvPicPr>
        <p:blipFill>
          <a:blip r:embed="rId2"/>
          <a:srcRect/>
          <a:stretch>
            <a:fillRect/>
          </a:stretch>
        </p:blipFill>
        <p:spPr bwMode="auto">
          <a:xfrm>
            <a:off x="785786" y="4357694"/>
            <a:ext cx="4071966" cy="2332897"/>
          </a:xfrm>
          <a:prstGeom prst="rect">
            <a:avLst/>
          </a:prstGeom>
          <a:noFill/>
        </p:spPr>
      </p:pic>
      <p:pic>
        <p:nvPicPr>
          <p:cNvPr id="7171" name="Picture 3" descr="C:\Documents and Settings\User\Рабочий стол\хроно мож\012.jpg"/>
          <p:cNvPicPr>
            <a:picLocks noChangeAspect="1" noChangeArrowheads="1"/>
          </p:cNvPicPr>
          <p:nvPr/>
        </p:nvPicPr>
        <p:blipFill>
          <a:blip r:embed="rId3"/>
          <a:srcRect/>
          <a:stretch>
            <a:fillRect/>
          </a:stretch>
        </p:blipFill>
        <p:spPr bwMode="auto">
          <a:xfrm>
            <a:off x="4714876" y="4357694"/>
            <a:ext cx="3810000" cy="233362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r>
              <a:rPr lang="kk-KZ" dirty="0" smtClean="0">
                <a:solidFill>
                  <a:srgbClr val="7030A0"/>
                </a:solidFill>
                <a:latin typeface="Times New Roman" pitchFamily="18" charset="0"/>
                <a:cs typeface="Times New Roman" pitchFamily="18" charset="0"/>
              </a:rPr>
              <a:t>Қорытынды</a:t>
            </a:r>
            <a:endParaRPr lang="ru-RU" dirty="0">
              <a:solidFill>
                <a:srgbClr val="7030A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lgn="just"/>
            <a:r>
              <a:rPr lang="kk-KZ" sz="2800" dirty="0" smtClean="0">
                <a:latin typeface="Times New Roman" pitchFamily="18" charset="0"/>
                <a:cs typeface="Times New Roman" pitchFamily="18" charset="0"/>
              </a:rPr>
              <a:t>Хронотерапия принциптерін қолдану аурудың жалпы функционалдық өзгерістерін түзетуге мүмкіндік береді.Кез келген дәрі улы , сондықтан оның емдік әрекеті оның дозасы мен қабылдау уақытына байланысты. Өкінішке орай, қазіргі медицинада бұл афоризмнің бірінші бөлімі ғана орындалуда, екіншісі – уақытқа тәуелділік ескерілмейді.</a:t>
            </a:r>
            <a:endParaRPr lang="ru-RU" sz="2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42910" y="2000240"/>
            <a:ext cx="7745505" cy="3877815"/>
          </a:xfrm>
        </p:spPr>
        <p:txBody>
          <a:bodyPr>
            <a:normAutofit fontScale="92500" lnSpcReduction="20000"/>
          </a:bodyPr>
          <a:lstStyle/>
          <a:p>
            <a:r>
              <a:rPr lang="ru-RU" sz="2400" dirty="0" smtClean="0">
                <a:latin typeface="Times New Roman" pitchFamily="18" charset="0"/>
                <a:cs typeface="Times New Roman" pitchFamily="18" charset="0"/>
              </a:rPr>
              <a:t>http</a:t>
            </a:r>
            <a:r>
              <a:rPr lang="ru-RU" sz="2400" dirty="0">
                <a:latin typeface="Times New Roman" pitchFamily="18" charset="0"/>
                <a:cs typeface="Times New Roman" pitchFamily="18" charset="0"/>
              </a:rPr>
              <a:t>://www.первостольник.рф/2012/03/kogda-prinyat-lekarstvo/</a:t>
            </a:r>
          </a:p>
          <a:p>
            <a:r>
              <a:rPr lang="ru-RU" sz="2400" u="sng" dirty="0">
                <a:latin typeface="Times New Roman" pitchFamily="18" charset="0"/>
                <a:cs typeface="Times New Roman" pitchFamily="18" charset="0"/>
                <a:hlinkClick r:id="rId2"/>
              </a:rPr>
              <a:t>http://mybeautydoctor.ru/blog/43095257164/Bolezni-i-lekarstva---hronoterapiya</a:t>
            </a:r>
            <a:endParaRPr lang="ru-RU" sz="2400" dirty="0">
              <a:latin typeface="Times New Roman" pitchFamily="18" charset="0"/>
              <a:cs typeface="Times New Roman" pitchFamily="18" charset="0"/>
            </a:endParaRPr>
          </a:p>
          <a:p>
            <a:r>
              <a:rPr lang="ru-RU" sz="2400" dirty="0">
                <a:latin typeface="Times New Roman" pitchFamily="18" charset="0"/>
                <a:cs typeface="Times New Roman" pitchFamily="18" charset="0"/>
                <a:hlinkClick r:id="rId3"/>
              </a:rPr>
              <a:t>http://</a:t>
            </a:r>
            <a:r>
              <a:rPr lang="ru-RU" sz="2400" dirty="0" smtClean="0">
                <a:latin typeface="Times New Roman" pitchFamily="18" charset="0"/>
                <a:cs typeface="Times New Roman" pitchFamily="18" charset="0"/>
                <a:hlinkClick r:id="rId3"/>
              </a:rPr>
              <a:t>allfor-woman.ru/zdorove/hronoterapiya</a:t>
            </a:r>
            <a:endParaRPr lang="ru-RU" sz="2400" dirty="0">
              <a:latin typeface="Times New Roman" pitchFamily="18" charset="0"/>
              <a:cs typeface="Times New Roman" pitchFamily="18" charset="0"/>
            </a:endParaRPr>
          </a:p>
          <a:p>
            <a:r>
              <a:rPr lang="ru-RU" sz="2400" dirty="0" err="1">
                <a:latin typeface="Times New Roman" pitchFamily="18" charset="0"/>
                <a:cs typeface="Times New Roman" pitchFamily="18" charset="0"/>
              </a:rPr>
              <a:t>Арушанян</a:t>
            </a:r>
            <a:r>
              <a:rPr lang="ru-RU" sz="2400" dirty="0">
                <a:latin typeface="Times New Roman" pitchFamily="18" charset="0"/>
                <a:cs typeface="Times New Roman" pitchFamily="18" charset="0"/>
              </a:rPr>
              <a:t> Э.Б. и Батурин В.А. Основы </a:t>
            </a:r>
            <a:r>
              <a:rPr lang="ru-RU" sz="2400" dirty="0" err="1">
                <a:latin typeface="Times New Roman" pitchFamily="18" charset="0"/>
                <a:cs typeface="Times New Roman" pitchFamily="18" charset="0"/>
              </a:rPr>
              <a:t>хронофармакологии</a:t>
            </a:r>
            <a:r>
              <a:rPr lang="ru-RU" sz="2400" dirty="0">
                <a:latin typeface="Times New Roman" pitchFamily="18" charset="0"/>
                <a:cs typeface="Times New Roman" pitchFamily="18" charset="0"/>
              </a:rPr>
              <a:t>, Ставрополь, 1989</a:t>
            </a:r>
            <a:r>
              <a:rPr lang="ru-RU" sz="2400" dirty="0" smtClean="0">
                <a:latin typeface="Times New Roman" pitchFamily="18" charset="0"/>
                <a:cs typeface="Times New Roman" pitchFamily="18" charset="0"/>
              </a:rPr>
              <a:t>.</a:t>
            </a:r>
          </a:p>
          <a:p>
            <a:r>
              <a:rPr lang="ru-RU" sz="2400" dirty="0">
                <a:latin typeface="Times New Roman" pitchFamily="18" charset="0"/>
                <a:cs typeface="Times New Roman" pitchFamily="18" charset="0"/>
              </a:rPr>
              <a:t>В.П. </a:t>
            </a:r>
            <a:r>
              <a:rPr lang="ru-RU" sz="2400" dirty="0" err="1">
                <a:latin typeface="Times New Roman" pitchFamily="18" charset="0"/>
                <a:cs typeface="Times New Roman" pitchFamily="18" charset="0"/>
              </a:rPr>
              <a:t>Петленко</a:t>
            </a:r>
            <a:r>
              <a:rPr lang="ru-RU" sz="2400" dirty="0">
                <a:latin typeface="Times New Roman" pitchFamily="18" charset="0"/>
                <a:cs typeface="Times New Roman" pitchFamily="18" charset="0"/>
              </a:rPr>
              <a:t>.. Основы </a:t>
            </a:r>
            <a:r>
              <a:rPr lang="ru-RU" sz="2400" dirty="0" err="1">
                <a:latin typeface="Times New Roman" pitchFamily="18" charset="0"/>
                <a:cs typeface="Times New Roman" pitchFamily="18" charset="0"/>
              </a:rPr>
              <a:t>валеологии</a:t>
            </a:r>
            <a:r>
              <a:rPr lang="ru-RU" sz="2400" dirty="0">
                <a:latin typeface="Times New Roman" pitchFamily="18" charset="0"/>
                <a:cs typeface="Times New Roman" pitchFamily="18" charset="0"/>
              </a:rPr>
              <a:t>. Книга третья. </a:t>
            </a:r>
            <a:r>
              <a:rPr lang="ru-RU" sz="2400" dirty="0" smtClean="0">
                <a:latin typeface="Times New Roman" pitchFamily="18" charset="0"/>
                <a:cs typeface="Times New Roman" pitchFamily="18" charset="0"/>
              </a:rPr>
              <a:t>1999</a:t>
            </a:r>
          </a:p>
          <a:p>
            <a:r>
              <a:rPr lang="ru-RU" sz="2400" dirty="0" err="1" smtClean="0">
                <a:latin typeface="Times New Roman" pitchFamily="18" charset="0"/>
                <a:cs typeface="Times New Roman" pitchFamily="18" charset="0"/>
              </a:rPr>
              <a:t>Сәтбаева </a:t>
            </a:r>
            <a:r>
              <a:rPr lang="ru-RU" sz="2400" dirty="0">
                <a:latin typeface="Times New Roman" pitchFamily="18" charset="0"/>
                <a:cs typeface="Times New Roman" pitchFamily="18" charset="0"/>
              </a:rPr>
              <a:t>Х.Қ</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Нілдібаева</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Ж.Б</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Өтепбергенова </a:t>
            </a:r>
            <a:r>
              <a:rPr lang="ru-RU" sz="2400" dirty="0">
                <a:latin typeface="Times New Roman" pitchFamily="18" charset="0"/>
                <a:cs typeface="Times New Roman" pitchFamily="18" charset="0"/>
              </a:rPr>
              <a:t>Ә.А. «Адам </a:t>
            </a:r>
            <a:r>
              <a:rPr lang="ru-RU" sz="2400" dirty="0" err="1">
                <a:latin typeface="Times New Roman" pitchFamily="18" charset="0"/>
                <a:cs typeface="Times New Roman" pitchFamily="18" charset="0"/>
              </a:rPr>
              <a:t>физиологиясы</a:t>
            </a:r>
            <a:r>
              <a:rPr lang="ru-RU" sz="2400" dirty="0">
                <a:latin typeface="Times New Roman" pitchFamily="18" charset="0"/>
                <a:cs typeface="Times New Roman" pitchFamily="18" charset="0"/>
              </a:rPr>
              <a:t>» Алматы «</a:t>
            </a:r>
            <a:r>
              <a:rPr lang="ru-RU" sz="2400" dirty="0" err="1">
                <a:latin typeface="Times New Roman" pitchFamily="18" charset="0"/>
                <a:cs typeface="Times New Roman" pitchFamily="18" charset="0"/>
              </a:rPr>
              <a:t>Білім</a:t>
            </a:r>
            <a:r>
              <a:rPr lang="ru-RU" sz="2400" dirty="0">
                <a:latin typeface="Times New Roman" pitchFamily="18" charset="0"/>
                <a:cs typeface="Times New Roman" pitchFamily="18" charset="0"/>
              </a:rPr>
              <a:t>» 1995ж.</a:t>
            </a:r>
          </a:p>
          <a:p>
            <a:r>
              <a:rPr lang="kk-KZ" sz="2400" dirty="0" smtClean="0">
                <a:latin typeface="Times New Roman" pitchFamily="18" charset="0"/>
                <a:cs typeface="Times New Roman" pitchFamily="18" charset="0"/>
              </a:rPr>
              <a:t>Әбилаев С.А. Молекулалық биология және генетика: Оқулық.- 2-ші, түзет.ж.. толық.-2010.- 388 б.</a:t>
            </a:r>
          </a:p>
          <a:p>
            <a:endParaRPr lang="en-US" dirty="0"/>
          </a:p>
          <a:p>
            <a:endParaRPr lang="en-US" dirty="0"/>
          </a:p>
          <a:p>
            <a:endParaRPr lang="ru-RU" dirty="0"/>
          </a:p>
        </p:txBody>
      </p:sp>
      <p:sp>
        <p:nvSpPr>
          <p:cNvPr id="3" name="Заголовок 2"/>
          <p:cNvSpPr>
            <a:spLocks noGrp="1"/>
          </p:cNvSpPr>
          <p:nvPr>
            <p:ph type="title"/>
          </p:nvPr>
        </p:nvSpPr>
        <p:spPr>
          <a:xfrm>
            <a:off x="688490" y="570156"/>
            <a:ext cx="7756263" cy="986636"/>
          </a:xfrm>
        </p:spPr>
        <p:txBody>
          <a:bodyPr/>
          <a:lstStyle/>
          <a:p>
            <a:r>
              <a:rPr lang="ru-RU" sz="4800" dirty="0" err="1">
                <a:latin typeface="Times New Roman" pitchFamily="18" charset="0"/>
                <a:cs typeface="Times New Roman" pitchFamily="18" charset="0"/>
              </a:rPr>
              <a:t>Пайдаланылған</a:t>
            </a:r>
            <a:r>
              <a:rPr lang="ru-RU" sz="4800" dirty="0">
                <a:latin typeface="Times New Roman" pitchFamily="18" charset="0"/>
                <a:cs typeface="Times New Roman" pitchFamily="18" charset="0"/>
              </a:rPr>
              <a:t> </a:t>
            </a:r>
            <a:r>
              <a:rPr lang="ru-RU" sz="4800" dirty="0" err="1">
                <a:latin typeface="Times New Roman" pitchFamily="18" charset="0"/>
                <a:cs typeface="Times New Roman" pitchFamily="18" charset="0"/>
              </a:rPr>
              <a:t>әдебиеттер</a:t>
            </a:r>
            <a:r>
              <a:rPr lang="ru-RU" dirty="0">
                <a:latin typeface="Times New Roman" pitchFamily="18" charset="0"/>
                <a:cs typeface="Times New Roman" pitchFamily="18" charset="0"/>
              </a:rPr>
              <a:t>:</a:t>
            </a:r>
          </a:p>
        </p:txBody>
      </p:sp>
    </p:spTree>
    <p:extLst>
      <p:ext uri="{BB962C8B-B14F-4D97-AF65-F5344CB8AC3E}">
        <p14:creationId xmlns:p14="http://schemas.microsoft.com/office/powerpoint/2010/main" val="1422804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686800" cy="841248"/>
          </a:xfrm>
        </p:spPr>
        <p:txBody>
          <a:bodyPr/>
          <a:lstStyle/>
          <a:p>
            <a:r>
              <a:rPr lang="kk-KZ" b="1" dirty="0" smtClean="0">
                <a:solidFill>
                  <a:srgbClr val="C00000"/>
                </a:solidFill>
                <a:latin typeface="Times New Roman" pitchFamily="18" charset="0"/>
                <a:cs typeface="Times New Roman" pitchFamily="18" charset="0"/>
              </a:rPr>
              <a:t>ЖОСПАР:</a:t>
            </a:r>
            <a:endParaRPr lang="ru-RU" b="1" dirty="0">
              <a:solidFill>
                <a:srgbClr val="C00000"/>
              </a:solidFill>
              <a:latin typeface="Times New Roman" pitchFamily="18" charset="0"/>
              <a:cs typeface="Times New Roman" pitchFamily="18" charset="0"/>
            </a:endParaRPr>
          </a:p>
        </p:txBody>
      </p:sp>
      <p:sp>
        <p:nvSpPr>
          <p:cNvPr id="3" name="Прямоугольник 2"/>
          <p:cNvSpPr/>
          <p:nvPr/>
        </p:nvSpPr>
        <p:spPr>
          <a:xfrm>
            <a:off x="571472" y="1357298"/>
            <a:ext cx="8286808" cy="3539430"/>
          </a:xfrm>
          <a:prstGeom prst="rect">
            <a:avLst/>
          </a:prstGeom>
        </p:spPr>
        <p:txBody>
          <a:bodyPr wrap="square">
            <a:spAutoFit/>
          </a:bodyPr>
          <a:lstStyle/>
          <a:p>
            <a:r>
              <a:rPr lang="en-US" sz="3200" b="1" dirty="0" smtClean="0">
                <a:solidFill>
                  <a:schemeClr val="tx1">
                    <a:lumMod val="85000"/>
                    <a:lumOff val="15000"/>
                  </a:schemeClr>
                </a:solidFill>
                <a:latin typeface="Times New Roman" pitchFamily="18" charset="0"/>
                <a:cs typeface="Times New Roman" pitchFamily="18" charset="0"/>
              </a:rPr>
              <a:t>I.</a:t>
            </a:r>
            <a:r>
              <a:rPr lang="kk-KZ" sz="3200" b="1" dirty="0" smtClean="0">
                <a:solidFill>
                  <a:schemeClr val="tx1">
                    <a:lumMod val="85000"/>
                    <a:lumOff val="15000"/>
                  </a:schemeClr>
                </a:solidFill>
                <a:latin typeface="Times New Roman" pitchFamily="18" charset="0"/>
                <a:cs typeface="Times New Roman" pitchFamily="18" charset="0"/>
              </a:rPr>
              <a:t>Кіріспе</a:t>
            </a:r>
            <a:endParaRPr lang="en-US" sz="3200" b="1" dirty="0" smtClean="0">
              <a:solidFill>
                <a:schemeClr val="tx1">
                  <a:lumMod val="85000"/>
                  <a:lumOff val="15000"/>
                </a:schemeClr>
              </a:solidFill>
              <a:latin typeface="Times New Roman" pitchFamily="18" charset="0"/>
              <a:cs typeface="Times New Roman" pitchFamily="18" charset="0"/>
            </a:endParaRPr>
          </a:p>
          <a:p>
            <a:r>
              <a:rPr lang="en-US" sz="3200" b="1" dirty="0" smtClean="0">
                <a:solidFill>
                  <a:schemeClr val="tx1">
                    <a:lumMod val="85000"/>
                    <a:lumOff val="15000"/>
                  </a:schemeClr>
                </a:solidFill>
                <a:latin typeface="Times New Roman" pitchFamily="18" charset="0"/>
                <a:cs typeface="Times New Roman" pitchFamily="18" charset="0"/>
              </a:rPr>
              <a:t>II.</a:t>
            </a:r>
            <a:r>
              <a:rPr lang="kk-KZ" sz="3200" b="1" dirty="0" smtClean="0">
                <a:solidFill>
                  <a:schemeClr val="tx1">
                    <a:lumMod val="85000"/>
                    <a:lumOff val="15000"/>
                  </a:schemeClr>
                </a:solidFill>
                <a:latin typeface="Times New Roman" pitchFamily="18" charset="0"/>
                <a:cs typeface="Times New Roman" pitchFamily="18" charset="0"/>
              </a:rPr>
              <a:t>Негізгі бөлім</a:t>
            </a:r>
          </a:p>
          <a:p>
            <a:pPr lvl="0">
              <a:buFont typeface="Arial" pitchFamily="34" charset="0"/>
              <a:buChar char="•"/>
            </a:pPr>
            <a:r>
              <a:rPr lang="ru-RU" sz="2400" dirty="0" err="1" smtClean="0">
                <a:latin typeface="Times New Roman" pitchFamily="18" charset="0"/>
                <a:cs typeface="Times New Roman" pitchFamily="18" charset="0"/>
              </a:rPr>
              <a:t>Хронофармакологи</a:t>
            </a:r>
            <a:r>
              <a:rPr lang="kk-KZ" sz="2400" dirty="0" smtClean="0">
                <a:latin typeface="Times New Roman" pitchFamily="18" charset="0"/>
                <a:cs typeface="Times New Roman" pitchFamily="18" charset="0"/>
              </a:rPr>
              <a:t>ялық түсінік</a:t>
            </a:r>
            <a:r>
              <a:rPr lang="ru-RU" sz="2400" dirty="0" smtClean="0">
                <a:latin typeface="Times New Roman" pitchFamily="18" charset="0"/>
                <a:cs typeface="Times New Roman" pitchFamily="18" charset="0"/>
              </a:rPr>
              <a:t>. </a:t>
            </a:r>
          </a:p>
          <a:p>
            <a:pPr lvl="0">
              <a:buFont typeface="Arial" pitchFamily="34" charset="0"/>
              <a:buChar char="•"/>
            </a:pPr>
            <a:r>
              <a:rPr lang="kk-KZ" sz="2400" dirty="0" smtClean="0">
                <a:latin typeface="Times New Roman" pitchFamily="18" charset="0"/>
                <a:cs typeface="Times New Roman" pitchFamily="18" charset="0"/>
              </a:rPr>
              <a:t>Хронофармоакологияның әдістері.</a:t>
            </a:r>
            <a:endParaRPr lang="ru-RU" sz="2400" dirty="0" smtClean="0">
              <a:latin typeface="Times New Roman" pitchFamily="18" charset="0"/>
              <a:cs typeface="Times New Roman" pitchFamily="18" charset="0"/>
            </a:endParaRPr>
          </a:p>
          <a:p>
            <a:pPr lvl="0" fontAlgn="auto">
              <a:buFont typeface="Arial" pitchFamily="34" charset="0"/>
              <a:buChar char="•"/>
            </a:pPr>
            <a:r>
              <a:rPr lang="ru-RU" sz="2400" dirty="0" err="1" smtClean="0">
                <a:latin typeface="Times New Roman" pitchFamily="18" charset="0"/>
                <a:cs typeface="Times New Roman" pitchFamily="18" charset="0"/>
              </a:rPr>
              <a:t>Хронотерапия</a:t>
            </a:r>
            <a:r>
              <a:rPr lang="ru-RU" sz="2400" dirty="0" smtClean="0">
                <a:latin typeface="Times New Roman" pitchFamily="18" charset="0"/>
                <a:cs typeface="Times New Roman" pitchFamily="18" charset="0"/>
              </a:rPr>
              <a:t>. </a:t>
            </a:r>
            <a:r>
              <a:rPr lang="kk-KZ" sz="2400" dirty="0" smtClean="0">
                <a:latin typeface="Times New Roman" pitchFamily="18" charset="0"/>
                <a:cs typeface="Times New Roman" pitchFamily="18" charset="0"/>
              </a:rPr>
              <a:t>Х</a:t>
            </a:r>
            <a:r>
              <a:rPr lang="ru-RU" sz="2400" dirty="0" err="1" smtClean="0">
                <a:latin typeface="Times New Roman" pitchFamily="18" charset="0"/>
                <a:cs typeface="Times New Roman" pitchFamily="18" charset="0"/>
              </a:rPr>
              <a:t>ронотерапи</a:t>
            </a:r>
            <a:r>
              <a:rPr lang="kk-KZ" sz="2400" dirty="0" smtClean="0">
                <a:latin typeface="Times New Roman" pitchFamily="18" charset="0"/>
                <a:cs typeface="Times New Roman" pitchFamily="18" charset="0"/>
              </a:rPr>
              <a:t>яның мақсаты</a:t>
            </a:r>
            <a:r>
              <a:rPr lang="ru-RU" sz="2400" dirty="0" smtClean="0">
                <a:latin typeface="Times New Roman" pitchFamily="18" charset="0"/>
                <a:cs typeface="Times New Roman" pitchFamily="18" charset="0"/>
              </a:rPr>
              <a:t>.</a:t>
            </a:r>
          </a:p>
          <a:p>
            <a:pPr lvl="0" fontAlgn="auto">
              <a:buFont typeface="Arial" pitchFamily="34" charset="0"/>
              <a:buChar char="•"/>
            </a:pPr>
            <a:r>
              <a:rPr lang="kk-KZ" sz="2400" dirty="0" smtClean="0">
                <a:latin typeface="Times New Roman" pitchFamily="18" charset="0"/>
                <a:cs typeface="Times New Roman" pitchFamily="18" charset="0"/>
              </a:rPr>
              <a:t>Қазіргі хронотерапияның дамуы.</a:t>
            </a:r>
            <a:endParaRPr lang="en-US" sz="3600" b="1" dirty="0" smtClean="0">
              <a:solidFill>
                <a:schemeClr val="tx1">
                  <a:lumMod val="85000"/>
                  <a:lumOff val="15000"/>
                </a:schemeClr>
              </a:solidFill>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III.</a:t>
            </a:r>
            <a:r>
              <a:rPr lang="kk-KZ" sz="3200" b="1" dirty="0" smtClean="0">
                <a:latin typeface="Times New Roman" pitchFamily="18" charset="0"/>
                <a:cs typeface="Times New Roman" pitchFamily="18" charset="0"/>
              </a:rPr>
              <a:t>Қорытынды</a:t>
            </a:r>
            <a:endParaRPr lang="en-US" sz="3200" b="1" dirty="0" smtClean="0">
              <a:latin typeface="Times New Roman" pitchFamily="18" charset="0"/>
              <a:cs typeface="Times New Roman" pitchFamily="18" charset="0"/>
            </a:endParaRPr>
          </a:p>
          <a:p>
            <a:r>
              <a:rPr lang="en-US" sz="3200" b="1" dirty="0" smtClean="0">
                <a:latin typeface="Times New Roman" pitchFamily="18" charset="0"/>
                <a:cs typeface="Times New Roman" pitchFamily="18" charset="0"/>
              </a:rPr>
              <a:t>IV.</a:t>
            </a:r>
            <a:r>
              <a:rPr lang="kk-KZ" sz="3200" b="1" dirty="0" smtClean="0">
                <a:latin typeface="Times New Roman" pitchFamily="18" charset="0"/>
                <a:cs typeface="Times New Roman" pitchFamily="18" charset="0"/>
              </a:rPr>
              <a:t>Пайдаланылған әдебиеттер</a:t>
            </a:r>
            <a:endParaRPr lang="ru-RU" sz="3200" b="1" dirty="0"/>
          </a:p>
        </p:txBody>
      </p:sp>
      <p:pic>
        <p:nvPicPr>
          <p:cNvPr id="3074" name="Picture 2" descr="C:\Documents and Settings\User\Рабочий стол\хроно мож\185885.jpg"/>
          <p:cNvPicPr>
            <a:picLocks noChangeAspect="1" noChangeArrowheads="1"/>
          </p:cNvPicPr>
          <p:nvPr/>
        </p:nvPicPr>
        <p:blipFill>
          <a:blip r:embed="rId2" cstate="print"/>
          <a:srcRect/>
          <a:stretch>
            <a:fillRect/>
          </a:stretch>
        </p:blipFill>
        <p:spPr bwMode="auto">
          <a:xfrm>
            <a:off x="7358082" y="0"/>
            <a:ext cx="1785918" cy="1785918"/>
          </a:xfrm>
          <a:prstGeom prst="rect">
            <a:avLst/>
          </a:prstGeom>
          <a:noFill/>
        </p:spPr>
      </p:pic>
      <p:pic>
        <p:nvPicPr>
          <p:cNvPr id="5" name="Picture 2" descr="C:\Documents and Settings\User\Рабочий стол\хроно мож\fullsize.jpg"/>
          <p:cNvPicPr>
            <a:picLocks noChangeAspect="1" noChangeArrowheads="1"/>
          </p:cNvPicPr>
          <p:nvPr/>
        </p:nvPicPr>
        <p:blipFill>
          <a:blip r:embed="rId3"/>
          <a:srcRect/>
          <a:stretch>
            <a:fillRect/>
          </a:stretch>
        </p:blipFill>
        <p:spPr bwMode="auto">
          <a:xfrm>
            <a:off x="5500694" y="4857760"/>
            <a:ext cx="3643306" cy="2000240"/>
          </a:xfrm>
          <a:prstGeom prst="rect">
            <a:avLst/>
          </a:prstGeom>
          <a:noFill/>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28670"/>
            <a:ext cx="8686800" cy="838200"/>
          </a:xfrm>
        </p:spPr>
        <p:txBody>
          <a:bodyPr/>
          <a:lstStyle/>
          <a:p>
            <a:r>
              <a:rPr lang="kk-KZ" b="1" dirty="0">
                <a:solidFill>
                  <a:srgbClr val="C00000"/>
                </a:solidFill>
                <a:latin typeface="Times New Roman" pitchFamily="18" charset="0"/>
                <a:cs typeface="Times New Roman" pitchFamily="18" charset="0"/>
              </a:rPr>
              <a:t>К</a:t>
            </a:r>
            <a:r>
              <a:rPr lang="kk-KZ" b="1" dirty="0" smtClean="0">
                <a:solidFill>
                  <a:srgbClr val="C00000"/>
                </a:solidFill>
                <a:latin typeface="Times New Roman" pitchFamily="18" charset="0"/>
                <a:cs typeface="Times New Roman" pitchFamily="18" charset="0"/>
              </a:rPr>
              <a:t>ІРІСПЕ</a:t>
            </a:r>
            <a:endParaRPr lang="ru-RU" b="1" dirty="0">
              <a:solidFill>
                <a:srgbClr val="C00000"/>
              </a:solidFill>
              <a:latin typeface="Times New Roman" pitchFamily="18" charset="0"/>
              <a:cs typeface="Times New Roman" pitchFamily="18" charset="0"/>
            </a:endParaRPr>
          </a:p>
        </p:txBody>
      </p:sp>
      <p:sp>
        <p:nvSpPr>
          <p:cNvPr id="3" name="Содержимое 2"/>
          <p:cNvSpPr>
            <a:spLocks noGrp="1"/>
          </p:cNvSpPr>
          <p:nvPr>
            <p:ph idx="1"/>
          </p:nvPr>
        </p:nvSpPr>
        <p:spPr>
          <a:xfrm>
            <a:off x="285720" y="1643050"/>
            <a:ext cx="8705880" cy="5008579"/>
          </a:xfrm>
        </p:spPr>
        <p:txBody>
          <a:bodyPr>
            <a:normAutofit/>
          </a:bodyPr>
          <a:lstStyle/>
          <a:p>
            <a:pPr algn="just">
              <a:buNone/>
            </a:pPr>
            <a:r>
              <a:rPr lang="ru-RU" sz="2400" b="1"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 </a:t>
            </a:r>
          </a:p>
          <a:p>
            <a:pPr algn="just"/>
            <a:r>
              <a:rPr lang="kk-KZ" sz="2800" dirty="0" smtClean="0">
                <a:latin typeface="Times New Roman" pitchFamily="18" charset="0"/>
                <a:cs typeface="Times New Roman" pitchFamily="18" charset="0"/>
              </a:rPr>
              <a:t>Биологиялық ырғақтылыққа сәйкес  ағзада әрбір уақыт аралығында түрлі биохимиялық және физиологиялық көрсеткіштері болады. Кез келген сезімталдығы уақыт функциясы болып есептеледі. Жылдан - </a:t>
            </a:r>
            <a:r>
              <a:rPr lang="kk-KZ" sz="2800" dirty="0">
                <a:latin typeface="Times New Roman" pitchFamily="18" charset="0"/>
                <a:cs typeface="Times New Roman" pitchFamily="18" charset="0"/>
              </a:rPr>
              <a:t>жылға дәрігерлер  науқасты емдеуде индивидуалды түрде, жынысына, жасына, ағзаның ерекшелігіне қарап емдеу шараларын  жүргізіп келеді. Хронотерапия әдісі науқастың «биологиялық сағатын» ескере отырып  емдеуге мүмкіншілік береді.</a:t>
            </a:r>
            <a:endParaRPr lang="ru-RU" sz="28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pic>
        <p:nvPicPr>
          <p:cNvPr id="4" name="Picture 2" descr="C:\Documents and Settings\User\Рабочий стол\хроно мож\185885.jpg"/>
          <p:cNvPicPr>
            <a:picLocks noChangeAspect="1" noChangeArrowheads="1"/>
          </p:cNvPicPr>
          <p:nvPr/>
        </p:nvPicPr>
        <p:blipFill>
          <a:blip r:embed="rId2" cstate="print"/>
          <a:srcRect/>
          <a:stretch>
            <a:fillRect/>
          </a:stretch>
        </p:blipFill>
        <p:spPr bwMode="auto">
          <a:xfrm>
            <a:off x="7358074" y="0"/>
            <a:ext cx="1785926" cy="1785926"/>
          </a:xfrm>
          <a:prstGeom prst="rect">
            <a:avLst/>
          </a:prstGeom>
          <a:noFill/>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0" y="0"/>
            <a:ext cx="4267200" cy="1143000"/>
          </a:xfrm>
        </p:spPr>
        <p:txBody>
          <a:bodyPr>
            <a:normAutofit fontScale="90000"/>
          </a:bodyPr>
          <a:lstStyle/>
          <a:p>
            <a:pPr eaLnBrk="1" hangingPunct="1"/>
            <a:r>
              <a:rPr lang="ru-RU" sz="4000" dirty="0" err="1" smtClean="0"/>
              <a:t>Хронофармакология</a:t>
            </a:r>
            <a:r>
              <a:rPr lang="ru-RU" sz="4000" dirty="0" smtClean="0"/>
              <a:t> </a:t>
            </a:r>
            <a:r>
              <a:rPr lang="ru-RU" sz="4000" dirty="0" err="1" smtClean="0"/>
              <a:t>дененіміз</a:t>
            </a:r>
            <a:r>
              <a:rPr lang="ru-RU" sz="4000" dirty="0" smtClean="0"/>
              <a:t> не?</a:t>
            </a:r>
          </a:p>
        </p:txBody>
      </p:sp>
      <p:sp>
        <p:nvSpPr>
          <p:cNvPr id="6147" name="Oval 5"/>
          <p:cNvSpPr>
            <a:spLocks noChangeArrowheads="1"/>
          </p:cNvSpPr>
          <p:nvPr/>
        </p:nvSpPr>
        <p:spPr bwMode="auto">
          <a:xfrm>
            <a:off x="152400" y="1447800"/>
            <a:ext cx="8839200" cy="5029200"/>
          </a:xfrm>
          <a:prstGeom prst="ellipse">
            <a:avLst/>
          </a:prstGeom>
          <a:solidFill>
            <a:schemeClr val="accent1"/>
          </a:solidFill>
          <a:ln w="9525">
            <a:solidFill>
              <a:schemeClr val="tx1"/>
            </a:solidFill>
            <a:round/>
            <a:headEnd/>
            <a:tailEnd/>
          </a:ln>
        </p:spPr>
        <p:txBody>
          <a:bodyPr wrap="none" anchor="ctr"/>
          <a:lstStyle/>
          <a:p>
            <a:endParaRPr lang="ru-RU"/>
          </a:p>
        </p:txBody>
      </p:sp>
      <p:sp>
        <p:nvSpPr>
          <p:cNvPr id="6148" name="Text Box 6"/>
          <p:cNvSpPr txBox="1">
            <a:spLocks noChangeArrowheads="1"/>
          </p:cNvSpPr>
          <p:nvPr/>
        </p:nvSpPr>
        <p:spPr bwMode="auto">
          <a:xfrm>
            <a:off x="2743200" y="1981200"/>
            <a:ext cx="4267200" cy="457200"/>
          </a:xfrm>
          <a:prstGeom prst="rect">
            <a:avLst/>
          </a:prstGeom>
          <a:noFill/>
          <a:ln w="9525">
            <a:noFill/>
            <a:miter lim="800000"/>
            <a:headEnd/>
            <a:tailEnd/>
          </a:ln>
        </p:spPr>
        <p:txBody>
          <a:bodyPr>
            <a:spAutoFit/>
          </a:bodyPr>
          <a:lstStyle/>
          <a:p>
            <a:pPr>
              <a:spcBef>
                <a:spcPct val="50000"/>
              </a:spcBef>
            </a:pPr>
            <a:r>
              <a:rPr lang="ru-RU" sz="2400" b="1" dirty="0"/>
              <a:t>Хронобиология</a:t>
            </a:r>
          </a:p>
        </p:txBody>
      </p:sp>
      <p:sp>
        <p:nvSpPr>
          <p:cNvPr id="6149" name="Oval 7"/>
          <p:cNvSpPr>
            <a:spLocks noChangeArrowheads="1"/>
          </p:cNvSpPr>
          <p:nvPr/>
        </p:nvSpPr>
        <p:spPr bwMode="auto">
          <a:xfrm>
            <a:off x="1600200" y="2895600"/>
            <a:ext cx="6096000" cy="3581400"/>
          </a:xfrm>
          <a:prstGeom prst="ellipse">
            <a:avLst/>
          </a:prstGeom>
          <a:solidFill>
            <a:srgbClr val="FFCCFF"/>
          </a:solidFill>
          <a:ln w="9525">
            <a:solidFill>
              <a:schemeClr val="tx1"/>
            </a:solidFill>
            <a:round/>
            <a:headEnd/>
            <a:tailEnd/>
          </a:ln>
        </p:spPr>
        <p:txBody>
          <a:bodyPr wrap="none" anchor="ctr"/>
          <a:lstStyle/>
          <a:p>
            <a:endParaRPr lang="ru-RU"/>
          </a:p>
        </p:txBody>
      </p:sp>
      <p:sp>
        <p:nvSpPr>
          <p:cNvPr id="6150" name="Text Box 8"/>
          <p:cNvSpPr txBox="1">
            <a:spLocks noChangeArrowheads="1"/>
          </p:cNvSpPr>
          <p:nvPr/>
        </p:nvSpPr>
        <p:spPr bwMode="auto">
          <a:xfrm>
            <a:off x="3352800" y="3429000"/>
            <a:ext cx="2819400" cy="457200"/>
          </a:xfrm>
          <a:prstGeom prst="rect">
            <a:avLst/>
          </a:prstGeom>
          <a:noFill/>
          <a:ln w="9525">
            <a:noFill/>
            <a:miter lim="800000"/>
            <a:headEnd/>
            <a:tailEnd/>
          </a:ln>
        </p:spPr>
        <p:txBody>
          <a:bodyPr>
            <a:spAutoFit/>
          </a:bodyPr>
          <a:lstStyle/>
          <a:p>
            <a:pPr>
              <a:spcBef>
                <a:spcPct val="50000"/>
              </a:spcBef>
            </a:pPr>
            <a:r>
              <a:rPr lang="ru-RU" sz="2400"/>
              <a:t>Хрономедицина</a:t>
            </a:r>
          </a:p>
        </p:txBody>
      </p:sp>
      <p:sp>
        <p:nvSpPr>
          <p:cNvPr id="6151" name="Oval 9"/>
          <p:cNvSpPr>
            <a:spLocks noChangeArrowheads="1"/>
          </p:cNvSpPr>
          <p:nvPr/>
        </p:nvSpPr>
        <p:spPr bwMode="auto">
          <a:xfrm>
            <a:off x="2438400" y="4343400"/>
            <a:ext cx="4343400" cy="2133600"/>
          </a:xfrm>
          <a:prstGeom prst="ellipse">
            <a:avLst/>
          </a:prstGeom>
          <a:solidFill>
            <a:srgbClr val="CCFFCC"/>
          </a:solidFill>
          <a:ln w="9525">
            <a:solidFill>
              <a:schemeClr val="tx1"/>
            </a:solidFill>
            <a:round/>
            <a:headEnd/>
            <a:tailEnd/>
          </a:ln>
        </p:spPr>
        <p:txBody>
          <a:bodyPr wrap="none" anchor="ctr"/>
          <a:lstStyle/>
          <a:p>
            <a:endParaRPr lang="ru-RU"/>
          </a:p>
        </p:txBody>
      </p:sp>
      <p:sp>
        <p:nvSpPr>
          <p:cNvPr id="6152" name="Text Box 10"/>
          <p:cNvSpPr txBox="1">
            <a:spLocks noChangeArrowheads="1"/>
          </p:cNvSpPr>
          <p:nvPr/>
        </p:nvSpPr>
        <p:spPr bwMode="auto">
          <a:xfrm>
            <a:off x="3657600" y="4800600"/>
            <a:ext cx="2438400" cy="366713"/>
          </a:xfrm>
          <a:prstGeom prst="rect">
            <a:avLst/>
          </a:prstGeom>
          <a:noFill/>
          <a:ln w="9525">
            <a:noFill/>
            <a:miter lim="800000"/>
            <a:headEnd/>
            <a:tailEnd/>
          </a:ln>
        </p:spPr>
        <p:txBody>
          <a:bodyPr>
            <a:spAutoFit/>
          </a:bodyPr>
          <a:lstStyle/>
          <a:p>
            <a:pPr>
              <a:spcBef>
                <a:spcPct val="50000"/>
              </a:spcBef>
            </a:pPr>
            <a:r>
              <a:rPr lang="ru-RU" dirty="0" err="1">
                <a:solidFill>
                  <a:srgbClr val="FF3300"/>
                </a:solidFill>
              </a:rPr>
              <a:t>Хронофармакология</a:t>
            </a:r>
            <a:endParaRPr lang="ru-RU" dirty="0">
              <a:solidFill>
                <a:srgbClr val="FF3300"/>
              </a:solidFill>
            </a:endParaRPr>
          </a:p>
        </p:txBody>
      </p:sp>
      <p:sp>
        <p:nvSpPr>
          <p:cNvPr id="6153" name="Text Box 11"/>
          <p:cNvSpPr txBox="1">
            <a:spLocks noChangeArrowheads="1"/>
          </p:cNvSpPr>
          <p:nvPr/>
        </p:nvSpPr>
        <p:spPr bwMode="auto">
          <a:xfrm>
            <a:off x="4495800" y="228600"/>
            <a:ext cx="4267200" cy="830997"/>
          </a:xfrm>
          <a:prstGeom prst="rect">
            <a:avLst/>
          </a:prstGeom>
          <a:noFill/>
          <a:ln w="9525">
            <a:noFill/>
            <a:miter lim="800000"/>
            <a:headEnd/>
            <a:tailEnd/>
          </a:ln>
        </p:spPr>
        <p:txBody>
          <a:bodyPr>
            <a:spAutoFit/>
          </a:bodyPr>
          <a:lstStyle/>
          <a:p>
            <a:pPr>
              <a:spcBef>
                <a:spcPct val="50000"/>
              </a:spcBef>
            </a:pPr>
            <a:r>
              <a:rPr lang="kk-KZ" sz="2400" b="1" dirty="0" smtClean="0">
                <a:solidFill>
                  <a:srgbClr val="FF3300"/>
                </a:solidFill>
                <a:latin typeface="Times New Roman" pitchFamily="18" charset="0"/>
                <a:cs typeface="Times New Roman" pitchFamily="18" charset="0"/>
              </a:rPr>
              <a:t>Табиғи ритмдер , циклдар және тербелістер</a:t>
            </a:r>
            <a:endParaRPr lang="kk-KZ" dirty="0">
              <a:latin typeface="Times New Roman" pitchFamily="18" charset="0"/>
              <a:cs typeface="Times New Roman" pitchFamily="18" charset="0"/>
            </a:endParaRPr>
          </a:p>
        </p:txBody>
      </p:sp>
      <p:pic>
        <p:nvPicPr>
          <p:cNvPr id="6154" name="Picture 12" descr="AG00120_"/>
          <p:cNvPicPr>
            <a:picLocks noChangeAspect="1" noChangeArrowheads="1" noCrop="1"/>
          </p:cNvPicPr>
          <p:nvPr/>
        </p:nvPicPr>
        <p:blipFill>
          <a:blip r:embed="rId2"/>
          <a:srcRect/>
          <a:stretch>
            <a:fillRect/>
          </a:stretch>
        </p:blipFill>
        <p:spPr bwMode="auto">
          <a:xfrm>
            <a:off x="7467600" y="685800"/>
            <a:ext cx="1524000" cy="1082675"/>
          </a:xfrm>
          <a:prstGeom prst="rect">
            <a:avLst/>
          </a:prstGeom>
          <a:noFill/>
          <a:ln w="9525">
            <a:noFill/>
            <a:miter lim="800000"/>
            <a:headEnd/>
            <a:tailEnd/>
          </a:ln>
        </p:spPr>
      </p:pic>
      <p:sp>
        <p:nvSpPr>
          <p:cNvPr id="6155" name="Freeform 13"/>
          <p:cNvSpPr>
            <a:spLocks/>
          </p:cNvSpPr>
          <p:nvPr/>
        </p:nvSpPr>
        <p:spPr bwMode="auto">
          <a:xfrm>
            <a:off x="533400" y="1117600"/>
            <a:ext cx="7086600" cy="520700"/>
          </a:xfrm>
          <a:custGeom>
            <a:avLst/>
            <a:gdLst>
              <a:gd name="T0" fmla="*/ 0 w 4464"/>
              <a:gd name="T1" fmla="*/ 160 h 328"/>
              <a:gd name="T2" fmla="*/ 288 w 4464"/>
              <a:gd name="T3" fmla="*/ 304 h 328"/>
              <a:gd name="T4" fmla="*/ 624 w 4464"/>
              <a:gd name="T5" fmla="*/ 16 h 328"/>
              <a:gd name="T6" fmla="*/ 960 w 4464"/>
              <a:gd name="T7" fmla="*/ 208 h 328"/>
              <a:gd name="T8" fmla="*/ 1296 w 4464"/>
              <a:gd name="T9" fmla="*/ 16 h 328"/>
              <a:gd name="T10" fmla="*/ 1680 w 4464"/>
              <a:gd name="T11" fmla="*/ 160 h 328"/>
              <a:gd name="T12" fmla="*/ 2160 w 4464"/>
              <a:gd name="T13" fmla="*/ 16 h 328"/>
              <a:gd name="T14" fmla="*/ 2784 w 4464"/>
              <a:gd name="T15" fmla="*/ 112 h 328"/>
              <a:gd name="T16" fmla="*/ 3744 w 4464"/>
              <a:gd name="T17" fmla="*/ 64 h 328"/>
              <a:gd name="T18" fmla="*/ 4464 w 4464"/>
              <a:gd name="T19" fmla="*/ 160 h 32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464"/>
              <a:gd name="T31" fmla="*/ 0 h 328"/>
              <a:gd name="T32" fmla="*/ 4464 w 4464"/>
              <a:gd name="T33" fmla="*/ 328 h 32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464" h="328">
                <a:moveTo>
                  <a:pt x="0" y="160"/>
                </a:moveTo>
                <a:cubicBezTo>
                  <a:pt x="92" y="244"/>
                  <a:pt x="184" y="328"/>
                  <a:pt x="288" y="304"/>
                </a:cubicBezTo>
                <a:cubicBezTo>
                  <a:pt x="392" y="280"/>
                  <a:pt x="512" y="32"/>
                  <a:pt x="624" y="16"/>
                </a:cubicBezTo>
                <a:cubicBezTo>
                  <a:pt x="736" y="0"/>
                  <a:pt x="848" y="208"/>
                  <a:pt x="960" y="208"/>
                </a:cubicBezTo>
                <a:cubicBezTo>
                  <a:pt x="1072" y="208"/>
                  <a:pt x="1176" y="24"/>
                  <a:pt x="1296" y="16"/>
                </a:cubicBezTo>
                <a:cubicBezTo>
                  <a:pt x="1416" y="8"/>
                  <a:pt x="1536" y="160"/>
                  <a:pt x="1680" y="160"/>
                </a:cubicBezTo>
                <a:cubicBezTo>
                  <a:pt x="1824" y="160"/>
                  <a:pt x="1976" y="24"/>
                  <a:pt x="2160" y="16"/>
                </a:cubicBezTo>
                <a:cubicBezTo>
                  <a:pt x="2344" y="8"/>
                  <a:pt x="2520" y="104"/>
                  <a:pt x="2784" y="112"/>
                </a:cubicBezTo>
                <a:cubicBezTo>
                  <a:pt x="3048" y="120"/>
                  <a:pt x="3464" y="56"/>
                  <a:pt x="3744" y="64"/>
                </a:cubicBezTo>
                <a:cubicBezTo>
                  <a:pt x="4024" y="72"/>
                  <a:pt x="4344" y="144"/>
                  <a:pt x="4464" y="160"/>
                </a:cubicBezTo>
              </a:path>
            </a:pathLst>
          </a:custGeom>
          <a:noFill/>
          <a:ln w="57150">
            <a:solidFill>
              <a:srgbClr val="FF3300"/>
            </a:solidFill>
            <a:round/>
            <a:headEnd/>
            <a:tailEnd/>
          </a:ln>
        </p:spPr>
        <p:txBody>
          <a:bodyPr/>
          <a:lstStyle/>
          <a:p>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fontScale="90000"/>
          </a:bodyPr>
          <a:lstStyle/>
          <a:p>
            <a:r>
              <a:rPr lang="kk-KZ" b="1" i="1" dirty="0" smtClean="0">
                <a:solidFill>
                  <a:srgbClr val="7030A0"/>
                </a:solidFill>
                <a:latin typeface="Times New Roman" pitchFamily="18" charset="0"/>
                <a:cs typeface="Times New Roman" pitchFamily="18" charset="0"/>
              </a:rPr>
              <a:t>Хронобиологияның бірнеше салаларын жіктейді:</a:t>
            </a:r>
            <a:endParaRPr lang="kk-KZ" dirty="0">
              <a:solidFill>
                <a:srgbClr val="7030A0"/>
              </a:solidFill>
              <a:latin typeface="Times New Roman" pitchFamily="18" charset="0"/>
              <a:cs typeface="Times New Roman" pitchFamily="18" charset="0"/>
            </a:endParaRPr>
          </a:p>
        </p:txBody>
      </p:sp>
      <p:sp>
        <p:nvSpPr>
          <p:cNvPr id="4" name="Содержимое 3"/>
          <p:cNvSpPr>
            <a:spLocks noGrp="1"/>
          </p:cNvSpPr>
          <p:nvPr>
            <p:ph idx="1"/>
          </p:nvPr>
        </p:nvSpPr>
        <p:spPr/>
        <p:txBody>
          <a:bodyPr/>
          <a:lstStyle/>
          <a:p>
            <a:pPr algn="just">
              <a:buFont typeface="Wingdings" pitchFamily="2" charset="2"/>
              <a:buChar char="ü"/>
            </a:pPr>
            <a:r>
              <a:rPr lang="kk-KZ" sz="3600" dirty="0" smtClean="0">
                <a:solidFill>
                  <a:srgbClr val="FF0000"/>
                </a:solidFill>
                <a:latin typeface="Times New Roman" pitchFamily="18" charset="0"/>
                <a:cs typeface="Times New Roman" pitchFamily="18" charset="0"/>
              </a:rPr>
              <a:t>Хронофизиология;</a:t>
            </a:r>
          </a:p>
          <a:p>
            <a:pPr algn="just">
              <a:buFont typeface="Wingdings" pitchFamily="2" charset="2"/>
              <a:buChar char="ü"/>
            </a:pPr>
            <a:r>
              <a:rPr lang="kk-KZ" sz="3600" dirty="0" smtClean="0">
                <a:solidFill>
                  <a:srgbClr val="00B050"/>
                </a:solidFill>
                <a:latin typeface="Times New Roman" pitchFamily="18" charset="0"/>
                <a:cs typeface="Times New Roman" pitchFamily="18" charset="0"/>
              </a:rPr>
              <a:t>Хронофармокология; </a:t>
            </a:r>
          </a:p>
          <a:p>
            <a:pPr algn="just">
              <a:buFont typeface="Wingdings" pitchFamily="2" charset="2"/>
              <a:buChar char="ü"/>
            </a:pPr>
            <a:r>
              <a:rPr lang="kk-KZ" sz="3600" dirty="0">
                <a:solidFill>
                  <a:srgbClr val="0070C0"/>
                </a:solidFill>
                <a:latin typeface="Times New Roman" pitchFamily="18" charset="0"/>
                <a:cs typeface="Times New Roman" pitchFamily="18" charset="0"/>
              </a:rPr>
              <a:t>Х</a:t>
            </a:r>
            <a:r>
              <a:rPr lang="kk-KZ" sz="3600" dirty="0" smtClean="0">
                <a:solidFill>
                  <a:srgbClr val="0070C0"/>
                </a:solidFill>
                <a:latin typeface="Times New Roman" pitchFamily="18" charset="0"/>
                <a:cs typeface="Times New Roman" pitchFamily="18" charset="0"/>
              </a:rPr>
              <a:t>ронотерапия;</a:t>
            </a:r>
          </a:p>
          <a:p>
            <a:pPr algn="just">
              <a:buFont typeface="Wingdings" pitchFamily="2" charset="2"/>
              <a:buChar char="ü"/>
            </a:pPr>
            <a:r>
              <a:rPr lang="kk-KZ" sz="3600" dirty="0">
                <a:solidFill>
                  <a:schemeClr val="accent6">
                    <a:lumMod val="75000"/>
                  </a:schemeClr>
                </a:solidFill>
                <a:latin typeface="Times New Roman" pitchFamily="18" charset="0"/>
                <a:cs typeface="Times New Roman" pitchFamily="18" charset="0"/>
              </a:rPr>
              <a:t>Х</a:t>
            </a:r>
            <a:r>
              <a:rPr lang="kk-KZ" sz="3600" dirty="0" smtClean="0">
                <a:solidFill>
                  <a:schemeClr val="accent6">
                    <a:lumMod val="75000"/>
                  </a:schemeClr>
                </a:solidFill>
                <a:latin typeface="Times New Roman" pitchFamily="18" charset="0"/>
                <a:cs typeface="Times New Roman" pitchFamily="18" charset="0"/>
              </a:rPr>
              <a:t>рономедицина  және т.б. </a:t>
            </a:r>
          </a:p>
          <a:p>
            <a:pPr algn="just"/>
            <a:r>
              <a:rPr lang="kk-KZ" sz="3600" dirty="0" smtClean="0">
                <a:latin typeface="Times New Roman" pitchFamily="18" charset="0"/>
                <a:cs typeface="Times New Roman" pitchFamily="18" charset="0"/>
              </a:rPr>
              <a:t>Олар биологиялық ырғақтарға байланысты арнамалы өзгерістерді тексереді.</a:t>
            </a: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dirty="0" smtClean="0">
                <a:solidFill>
                  <a:srgbClr val="7030A0"/>
                </a:solidFill>
                <a:latin typeface="Times New Roman" pitchFamily="18" charset="0"/>
                <a:cs typeface="Times New Roman" pitchFamily="18" charset="0"/>
              </a:rPr>
              <a:t>Хронофармакология</a:t>
            </a:r>
            <a:endParaRPr lang="ru-RU" dirty="0"/>
          </a:p>
        </p:txBody>
      </p:sp>
      <p:sp>
        <p:nvSpPr>
          <p:cNvPr id="3" name="Содержимое 2"/>
          <p:cNvSpPr>
            <a:spLocks noGrp="1"/>
          </p:cNvSpPr>
          <p:nvPr>
            <p:ph idx="1"/>
          </p:nvPr>
        </p:nvSpPr>
        <p:spPr>
          <a:xfrm>
            <a:off x="457200" y="1600200"/>
            <a:ext cx="8115328" cy="4525963"/>
          </a:xfrm>
        </p:spPr>
        <p:txBody>
          <a:bodyPr>
            <a:noAutofit/>
          </a:bodyPr>
          <a:lstStyle/>
          <a:p>
            <a:pPr algn="just"/>
            <a:r>
              <a:rPr lang="kk-KZ" sz="2800" dirty="0" smtClean="0">
                <a:latin typeface="Times New Roman" pitchFamily="18" charset="0"/>
                <a:cs typeface="Times New Roman" pitchFamily="18" charset="0"/>
              </a:rPr>
              <a:t>Дәрі-дәрмектердің уақытқа байланысты организмге әсерін, емдік нәтижесін, кинетикасын, нысана ағзаның сезімталдығын және дәрілердің биоырғақтары ықпалын тексереді.</a:t>
            </a:r>
            <a:endParaRPr lang="kk-KZ" sz="2800" dirty="0">
              <a:latin typeface="Times New Roman" pitchFamily="18" charset="0"/>
              <a:cs typeface="Times New Roman" pitchFamily="18" charset="0"/>
            </a:endParaRPr>
          </a:p>
        </p:txBody>
      </p:sp>
      <p:pic>
        <p:nvPicPr>
          <p:cNvPr id="2050" name="Picture 2" descr="C:\Documents and Settings\User\Рабочий стол\хроно мож\How-to-Undergo-Chronotherapy-human-body-with-a-clock-ticking.jpg"/>
          <p:cNvPicPr>
            <a:picLocks noChangeAspect="1" noChangeArrowheads="1"/>
          </p:cNvPicPr>
          <p:nvPr/>
        </p:nvPicPr>
        <p:blipFill>
          <a:blip r:embed="rId2"/>
          <a:srcRect/>
          <a:stretch>
            <a:fillRect/>
          </a:stretch>
        </p:blipFill>
        <p:spPr bwMode="auto">
          <a:xfrm>
            <a:off x="5857884" y="3357562"/>
            <a:ext cx="2254803" cy="3187000"/>
          </a:xfrm>
          <a:prstGeom prst="rect">
            <a:avLst/>
          </a:prstGeom>
          <a:noFill/>
        </p:spPr>
      </p:pic>
      <p:pic>
        <p:nvPicPr>
          <p:cNvPr id="2051" name="Picture 3" descr="C:\Documents and Settings\User\Рабочий стол\хроно мож\112910_watermark_12_12_rightbottom.jpg"/>
          <p:cNvPicPr>
            <a:picLocks noChangeAspect="1" noChangeArrowheads="1"/>
          </p:cNvPicPr>
          <p:nvPr/>
        </p:nvPicPr>
        <p:blipFill>
          <a:blip r:embed="rId3"/>
          <a:srcRect/>
          <a:stretch>
            <a:fillRect/>
          </a:stretch>
        </p:blipFill>
        <p:spPr bwMode="auto">
          <a:xfrm>
            <a:off x="1571604" y="3857628"/>
            <a:ext cx="3786214" cy="2750668"/>
          </a:xfrm>
          <a:prstGeom prst="rect">
            <a:avLst/>
          </a:prstGeom>
          <a:noFill/>
        </p:spPr>
      </p:pic>
      <p:pic>
        <p:nvPicPr>
          <p:cNvPr id="6" name="Picture 2" descr="C:\Documents and Settings\User\Рабочий стол\хроно мож\185885.jpg"/>
          <p:cNvPicPr>
            <a:picLocks noChangeAspect="1" noChangeArrowheads="1"/>
          </p:cNvPicPr>
          <p:nvPr/>
        </p:nvPicPr>
        <p:blipFill>
          <a:blip r:embed="rId4" cstate="print"/>
          <a:srcRect/>
          <a:stretch>
            <a:fillRect/>
          </a:stretch>
        </p:blipFill>
        <p:spPr bwMode="auto">
          <a:xfrm>
            <a:off x="7358082" y="0"/>
            <a:ext cx="1785918" cy="178591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normAutofit fontScale="90000"/>
          </a:bodyPr>
          <a:lstStyle/>
          <a:p>
            <a:r>
              <a:rPr lang="kk-KZ" dirty="0" smtClean="0"/>
              <a:t/>
            </a:r>
            <a:br>
              <a:rPr lang="kk-KZ" dirty="0" smtClean="0"/>
            </a:br>
            <a:r>
              <a:rPr lang="kk-KZ" dirty="0" smtClean="0">
                <a:solidFill>
                  <a:srgbClr val="7030A0"/>
                </a:solidFill>
                <a:latin typeface="Times New Roman" pitchFamily="18" charset="0"/>
                <a:cs typeface="Times New Roman" pitchFamily="18" charset="0"/>
              </a:rPr>
              <a:t>Хронофармакологияның негізгі міндеттері:</a:t>
            </a:r>
            <a:r>
              <a:rPr lang="kk-KZ" dirty="0" smtClean="0"/>
              <a:t/>
            </a:r>
            <a:br>
              <a:rPr lang="kk-KZ" dirty="0" smtClean="0"/>
            </a:br>
            <a:endParaRPr lang="ru-RU" dirty="0"/>
          </a:p>
        </p:txBody>
      </p:sp>
      <p:sp>
        <p:nvSpPr>
          <p:cNvPr id="3" name="Содержимое 2"/>
          <p:cNvSpPr>
            <a:spLocks noGrp="1"/>
          </p:cNvSpPr>
          <p:nvPr>
            <p:ph idx="1"/>
          </p:nvPr>
        </p:nvSpPr>
        <p:spPr/>
        <p:txBody>
          <a:bodyPr/>
          <a:lstStyle/>
          <a:p>
            <a:pPr algn="just">
              <a:lnSpc>
                <a:spcPct val="80000"/>
              </a:lnSpc>
            </a:pPr>
            <a:r>
              <a:rPr lang="kk-KZ" dirty="0" smtClean="0">
                <a:latin typeface="Times New Roman" pitchFamily="18" charset="0"/>
                <a:cs typeface="Times New Roman" pitchFamily="18" charset="0"/>
              </a:rPr>
              <a:t>Әртүрлі биоритмдердің фармакологиялық эффекттердің көрінісіне әсерін зерттеу;</a:t>
            </a:r>
          </a:p>
          <a:p>
            <a:pPr algn="just">
              <a:lnSpc>
                <a:spcPct val="80000"/>
              </a:lnSpc>
            </a:pPr>
            <a:r>
              <a:rPr lang="kk-KZ" dirty="0" smtClean="0">
                <a:latin typeface="Times New Roman" pitchFamily="18" charset="0"/>
                <a:cs typeface="Times New Roman" pitchFamily="18" charset="0"/>
              </a:rPr>
              <a:t>Ағзаның ритмдық тербеліс қызметіне дәрілердің  әсерін  анықтау.</a:t>
            </a:r>
            <a:endParaRPr lang="ru-RU" dirty="0" smtClean="0">
              <a:latin typeface="Times New Roman" pitchFamily="18" charset="0"/>
              <a:cs typeface="Times New Roman" pitchFamily="18" charset="0"/>
            </a:endParaRPr>
          </a:p>
        </p:txBody>
      </p:sp>
      <p:pic>
        <p:nvPicPr>
          <p:cNvPr id="9218" name="Picture 2" descr="C:\Documents and Settings\User\Рабочий стол\хроно мож\imagesCAQA1TKI.jpg"/>
          <p:cNvPicPr>
            <a:picLocks noChangeAspect="1" noChangeArrowheads="1"/>
          </p:cNvPicPr>
          <p:nvPr/>
        </p:nvPicPr>
        <p:blipFill>
          <a:blip r:embed="rId2"/>
          <a:srcRect/>
          <a:stretch>
            <a:fillRect/>
          </a:stretch>
        </p:blipFill>
        <p:spPr bwMode="auto">
          <a:xfrm>
            <a:off x="1142976" y="3643314"/>
            <a:ext cx="3403811" cy="2357454"/>
          </a:xfrm>
          <a:prstGeom prst="rect">
            <a:avLst/>
          </a:prstGeom>
          <a:noFill/>
        </p:spPr>
      </p:pic>
      <p:pic>
        <p:nvPicPr>
          <p:cNvPr id="9219" name="Picture 3" descr="C:\Documents and Settings\User\Рабочий стол\хроно мож\%20-%2~1.JPG"/>
          <p:cNvPicPr>
            <a:picLocks noChangeAspect="1" noChangeArrowheads="1"/>
          </p:cNvPicPr>
          <p:nvPr/>
        </p:nvPicPr>
        <p:blipFill>
          <a:blip r:embed="rId3"/>
          <a:srcRect/>
          <a:stretch>
            <a:fillRect/>
          </a:stretch>
        </p:blipFill>
        <p:spPr bwMode="auto">
          <a:xfrm>
            <a:off x="5429256" y="3571876"/>
            <a:ext cx="2889250" cy="2479672"/>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kk-KZ" dirty="0" smtClean="0">
                <a:latin typeface="Times New Roman" pitchFamily="18" charset="0"/>
                <a:cs typeface="Times New Roman" pitchFamily="18" charset="0"/>
              </a:rPr>
              <a:t>Хронофармакологияның негізгі 3 әдісі:</a:t>
            </a:r>
            <a:endParaRPr lang="ru-RU" dirty="0">
              <a:latin typeface="Times New Roman" pitchFamily="18" charset="0"/>
              <a:cs typeface="Times New Roman" pitchFamily="18" charset="0"/>
            </a:endParaRPr>
          </a:p>
        </p:txBody>
      </p:sp>
      <p:sp>
        <p:nvSpPr>
          <p:cNvPr id="3" name="Скругленный прямоугольник 2"/>
          <p:cNvSpPr/>
          <p:nvPr/>
        </p:nvSpPr>
        <p:spPr>
          <a:xfrm>
            <a:off x="642910" y="2071678"/>
            <a:ext cx="2714644" cy="15716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kk-KZ" sz="2000" b="1" dirty="0" smtClean="0">
                <a:solidFill>
                  <a:srgbClr val="FF3300"/>
                </a:solidFill>
                <a:latin typeface="Times New Roman" pitchFamily="18" charset="0"/>
                <a:cs typeface="Times New Roman" pitchFamily="18" charset="0"/>
              </a:rPr>
              <a:t>Имитационды әдіс</a:t>
            </a:r>
          </a:p>
          <a:p>
            <a:pPr algn="ctr"/>
            <a:endParaRPr lang="kk-KZ" sz="2000" dirty="0">
              <a:latin typeface="Times New Roman" pitchFamily="18" charset="0"/>
              <a:cs typeface="Times New Roman" pitchFamily="18" charset="0"/>
            </a:endParaRPr>
          </a:p>
        </p:txBody>
      </p:sp>
      <p:sp>
        <p:nvSpPr>
          <p:cNvPr id="4" name="Скругленный прямоугольник 3"/>
          <p:cNvSpPr/>
          <p:nvPr/>
        </p:nvSpPr>
        <p:spPr>
          <a:xfrm>
            <a:off x="2928926" y="4000504"/>
            <a:ext cx="3214710" cy="15716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kk-KZ" sz="2000" b="1" dirty="0" smtClean="0">
                <a:solidFill>
                  <a:srgbClr val="FF3300"/>
                </a:solidFill>
                <a:latin typeface="Times New Roman" pitchFamily="18" charset="0"/>
                <a:cs typeface="Times New Roman" pitchFamily="18" charset="0"/>
              </a:rPr>
              <a:t>Хроносезімталдылықты анықтау әдісі</a:t>
            </a:r>
            <a:endParaRPr lang="kk-KZ" sz="2000" dirty="0">
              <a:latin typeface="Times New Roman" pitchFamily="18" charset="0"/>
              <a:cs typeface="Times New Roman" pitchFamily="18" charset="0"/>
            </a:endParaRPr>
          </a:p>
        </p:txBody>
      </p:sp>
      <p:sp>
        <p:nvSpPr>
          <p:cNvPr id="5" name="Скругленный прямоугольник 4"/>
          <p:cNvSpPr/>
          <p:nvPr/>
        </p:nvSpPr>
        <p:spPr>
          <a:xfrm>
            <a:off x="5500694" y="2071678"/>
            <a:ext cx="2714644" cy="1571636"/>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kk-KZ" sz="2000" b="1" dirty="0" smtClean="0">
                <a:solidFill>
                  <a:srgbClr val="FF3300"/>
                </a:solidFill>
                <a:latin typeface="Times New Roman" pitchFamily="18" charset="0"/>
                <a:cs typeface="Times New Roman" pitchFamily="18" charset="0"/>
              </a:rPr>
              <a:t>Профилактикалық әдіс</a:t>
            </a:r>
            <a:endParaRPr lang="kk-KZ" sz="2000" dirty="0">
              <a:latin typeface="Times New Roman" pitchFamily="18" charset="0"/>
              <a:cs typeface="Times New Roman" pitchFamily="18" charset="0"/>
            </a:endParaRPr>
          </a:p>
        </p:txBody>
      </p:sp>
      <p:sp>
        <p:nvSpPr>
          <p:cNvPr id="6" name="Стрелка вниз 5"/>
          <p:cNvSpPr/>
          <p:nvPr/>
        </p:nvSpPr>
        <p:spPr>
          <a:xfrm>
            <a:off x="4143372" y="2000240"/>
            <a:ext cx="785818" cy="1785950"/>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7" name="Стрелка вниз 6"/>
          <p:cNvSpPr/>
          <p:nvPr/>
        </p:nvSpPr>
        <p:spPr>
          <a:xfrm>
            <a:off x="1500166" y="1428736"/>
            <a:ext cx="714380" cy="642942"/>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
        <p:nvSpPr>
          <p:cNvPr id="8" name="Стрелка вниз 7"/>
          <p:cNvSpPr/>
          <p:nvPr/>
        </p:nvSpPr>
        <p:spPr>
          <a:xfrm>
            <a:off x="6572264" y="1428736"/>
            <a:ext cx="714380" cy="642942"/>
          </a:xfrm>
          <a:prstGeom prst="down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3"/>
          </a:lnRef>
          <a:fillRef idx="1">
            <a:schemeClr val="lt1"/>
          </a:fillRef>
          <a:effectRef idx="0">
            <a:schemeClr val="accent3"/>
          </a:effectRef>
          <a:fontRef idx="minor">
            <a:schemeClr val="dk1"/>
          </a:fontRef>
        </p:style>
        <p:txBody>
          <a:bodyPr/>
          <a:lstStyle/>
          <a:p>
            <a:r>
              <a:rPr lang="kk-KZ" dirty="0" smtClean="0">
                <a:solidFill>
                  <a:srgbClr val="7030A0"/>
                </a:solidFill>
                <a:latin typeface="Times New Roman" pitchFamily="18" charset="0"/>
                <a:cs typeface="Times New Roman" pitchFamily="18" charset="0"/>
              </a:rPr>
              <a:t>Хронотерапия</a:t>
            </a:r>
            <a:endParaRPr lang="ru-RU" dirty="0">
              <a:solidFill>
                <a:srgbClr val="7030A0"/>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92500" lnSpcReduction="20000"/>
          </a:bodyPr>
          <a:lstStyle/>
          <a:p>
            <a:pPr algn="just">
              <a:lnSpc>
                <a:spcPct val="80000"/>
              </a:lnSpc>
            </a:pPr>
            <a:r>
              <a:rPr lang="kk-KZ" sz="2800" dirty="0" smtClean="0">
                <a:latin typeface="Times New Roman" pitchFamily="18" charset="0"/>
                <a:cs typeface="Times New Roman" pitchFamily="18" charset="0"/>
              </a:rPr>
              <a:t>Хронотерапия- организмнің уақыттық құрылымын және функциялардың тәуліктік ырғақтылығы мен сезімталдығын  ескере отырып, емделудің басқаша жолын ұсынады. Мұндай тәсілдер дәрілік препараттардың әсерлері сәйкес келетін тәуліктік оптимальды уақыттың таңдай білуді қажет етеді.  Мұндай препараттарды дұрыс белгілей білсе, қабылданған препараттың пәрменділігі артып, зиянды әсерлері азаюы мүмкін.</a:t>
            </a:r>
          </a:p>
          <a:p>
            <a:pPr marL="342900" lvl="1" indent="-342900" algn="just">
              <a:lnSpc>
                <a:spcPct val="80000"/>
              </a:lnSpc>
              <a:buFont typeface="Arial" pitchFamily="34" charset="0"/>
              <a:buChar char="•"/>
            </a:pPr>
            <a:r>
              <a:rPr lang="kk-KZ" dirty="0" smtClean="0">
                <a:latin typeface="Times New Roman" pitchFamily="18" charset="0"/>
                <a:cs typeface="Times New Roman" pitchFamily="18" charset="0"/>
              </a:rPr>
              <a:t>Хронотерапия әдісінің негізі – емдік әсер ететін мүшенің биоритмімен байланысты, дәрілерді  белгілі бір уақытта қабылдау. Мысалы, жүрегі ауыратын адамдар таңертең оянған сәтте өздерін нашар сезінеді. Бұл периодта уақыт қатері жоғары. Қазіргі таңда, сырты арнайы жәй еритін қабықпен қапталатын дәрілер бар. Осыған байланысты науқас  дәріні түнде қалдауына болады, ал дәрі тек таңертең әсер ете бастайды.</a:t>
            </a:r>
          </a:p>
          <a:p>
            <a:pPr algn="just">
              <a:lnSpc>
                <a:spcPct val="80000"/>
              </a:lnSpc>
            </a:pPr>
            <a:endParaRPr lang="kk-KZ" sz="2800" dirty="0" smtClean="0">
              <a:latin typeface="Times New Roman" pitchFamily="18" charset="0"/>
              <a:cs typeface="Times New Roman" pitchFamily="18" charset="0"/>
            </a:endParaRPr>
          </a:p>
          <a:p>
            <a:pPr algn="just">
              <a:lnSpc>
                <a:spcPct val="80000"/>
              </a:lnSpc>
            </a:pPr>
            <a:endParaRPr lang="ru-RU" sz="2800" dirty="0" smtClean="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663</Words>
  <Application>Microsoft Office PowerPoint</Application>
  <PresentationFormat>Экран (4:3)</PresentationFormat>
  <Paragraphs>62</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Хронофармакология  және хронотерапия</vt:lpstr>
      <vt:lpstr>ЖОСПАР:</vt:lpstr>
      <vt:lpstr>КІРІСПЕ</vt:lpstr>
      <vt:lpstr>Хронофармакология дененіміз не?</vt:lpstr>
      <vt:lpstr>Хронобиологияның бірнеше салаларын жіктейді:</vt:lpstr>
      <vt:lpstr>Хронофармакология</vt:lpstr>
      <vt:lpstr> Хронофармакологияның негізгі міндеттері: </vt:lpstr>
      <vt:lpstr>Хронофармакологияның негізгі 3 әдісі:</vt:lpstr>
      <vt:lpstr>Хронотерапия</vt:lpstr>
      <vt:lpstr>Презентация PowerPoint</vt:lpstr>
      <vt:lpstr>Презентация PowerPoint</vt:lpstr>
      <vt:lpstr>Проблеманың өзектілігі</vt:lpstr>
      <vt:lpstr>Зерттеудің жаңалығы</vt:lpstr>
      <vt:lpstr>Зерттеудің жаңалығы</vt:lpstr>
      <vt:lpstr>Хронотерапияның болашағы</vt:lpstr>
      <vt:lpstr>Қорытынды</vt:lpstr>
      <vt:lpstr>Пайдаланылған әдебиеттер:</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Хронофармакология  және хронотерапия</dc:title>
  <dc:creator>User</dc:creator>
  <cp:lastModifiedBy>админ</cp:lastModifiedBy>
  <cp:revision>23</cp:revision>
  <dcterms:created xsi:type="dcterms:W3CDTF">2015-11-12T01:25:12Z</dcterms:created>
  <dcterms:modified xsi:type="dcterms:W3CDTF">2021-08-20T08:57:36Z</dcterms:modified>
</cp:coreProperties>
</file>